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408" r:id="rId2"/>
    <p:sldId id="356" r:id="rId3"/>
    <p:sldId id="271" r:id="rId4"/>
    <p:sldId id="410" r:id="rId5"/>
    <p:sldId id="411" r:id="rId6"/>
    <p:sldId id="272" r:id="rId7"/>
    <p:sldId id="402" r:id="rId8"/>
    <p:sldId id="403" r:id="rId9"/>
    <p:sldId id="404" r:id="rId10"/>
    <p:sldId id="405" r:id="rId11"/>
    <p:sldId id="406" r:id="rId12"/>
    <p:sldId id="407" r:id="rId13"/>
    <p:sldId id="363" r:id="rId14"/>
    <p:sldId id="364" r:id="rId15"/>
    <p:sldId id="365" r:id="rId16"/>
    <p:sldId id="367" r:id="rId17"/>
    <p:sldId id="368" r:id="rId18"/>
    <p:sldId id="372" r:id="rId19"/>
    <p:sldId id="384" r:id="rId20"/>
    <p:sldId id="399" r:id="rId21"/>
    <p:sldId id="373" r:id="rId22"/>
    <p:sldId id="385" r:id="rId23"/>
    <p:sldId id="386" r:id="rId24"/>
    <p:sldId id="375" r:id="rId25"/>
    <p:sldId id="376" r:id="rId26"/>
    <p:sldId id="387" r:id="rId27"/>
    <p:sldId id="388" r:id="rId28"/>
    <p:sldId id="377" r:id="rId29"/>
    <p:sldId id="390" r:id="rId30"/>
    <p:sldId id="378" r:id="rId31"/>
    <p:sldId id="379" r:id="rId32"/>
    <p:sldId id="401" r:id="rId33"/>
    <p:sldId id="381" r:id="rId34"/>
    <p:sldId id="391" r:id="rId35"/>
    <p:sldId id="392" r:id="rId36"/>
    <p:sldId id="393" r:id="rId37"/>
    <p:sldId id="382" r:id="rId38"/>
    <p:sldId id="383" r:id="rId39"/>
    <p:sldId id="394" r:id="rId40"/>
    <p:sldId id="395" r:id="rId41"/>
    <p:sldId id="396" r:id="rId42"/>
    <p:sldId id="397" r:id="rId43"/>
    <p:sldId id="398" r:id="rId44"/>
    <p:sldId id="371" r:id="rId45"/>
    <p:sldId id="311" r:id="rId46"/>
    <p:sldId id="409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36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79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85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34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00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91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55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55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403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47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296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2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BVxd/Mi3Hdoyic" TargetMode="External"/><Relationship Id="rId2" Type="http://schemas.openxmlformats.org/officeDocument/2006/relationships/hyperlink" Target="http://new.asou-mo.ru/index.php/ru/strukture/2015-12-24-07-01-04/2015-12-29-07-42-2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ipi.ru/ege-i-gve-11/dlya-predmetnyh-komissiy-subektov-rf" TargetMode="External"/><Relationship Id="rId4" Type="http://schemas.openxmlformats.org/officeDocument/2006/relationships/hyperlink" Target="https://cloud.mail.ru/public/BVxd/Mi3Hdoyic/17.01.2018,%2029.01.2018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32848" cy="4896544"/>
          </a:xfrm>
        </p:spPr>
        <p:txBody>
          <a:bodyPr>
            <a:normAutofit/>
          </a:bodyPr>
          <a:lstStyle/>
          <a:p>
            <a:r>
              <a:rPr lang="ru-RU" sz="6000" dirty="0"/>
              <a:t>Стратегии подготовки выпускников к написанию задания с развёрнутым ответом (40).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5229200"/>
            <a:ext cx="7141384" cy="13600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Эксперт ЕГЭ, учитель МБОУ СОШ №1, Пащина В.В.</a:t>
            </a:r>
          </a:p>
        </p:txBody>
      </p:sp>
    </p:spTree>
    <p:extLst>
      <p:ext uri="{BB962C8B-B14F-4D97-AF65-F5344CB8AC3E}">
        <p14:creationId xmlns:p14="http://schemas.microsoft.com/office/powerpoint/2010/main" val="344417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Расписание </a:t>
            </a:r>
            <a:r>
              <a:rPr lang="ru-RU" dirty="0" smtClean="0"/>
              <a:t>ЕГЭ 2018 </a:t>
            </a:r>
            <a:br>
              <a:rPr lang="ru-RU" dirty="0" smtClean="0"/>
            </a:br>
            <a:r>
              <a:rPr lang="ru-RU" dirty="0" smtClean="0"/>
              <a:t>Основной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ЕГЭ иностранные языки </a:t>
            </a:r>
            <a:r>
              <a:rPr lang="ru-RU" dirty="0" smtClean="0"/>
              <a:t>УЧ</a:t>
            </a:r>
            <a:r>
              <a:rPr lang="en-US" dirty="0" smtClean="0"/>
              <a:t>   </a:t>
            </a:r>
            <a:r>
              <a:rPr lang="ru-RU" dirty="0" smtClean="0"/>
              <a:t> 9 </a:t>
            </a:r>
            <a:r>
              <a:rPr lang="ru-RU" dirty="0"/>
              <a:t>июня</a:t>
            </a:r>
          </a:p>
          <a:p>
            <a:pPr marL="0" indent="0">
              <a:buNone/>
            </a:pPr>
            <a:r>
              <a:rPr lang="ru-RU" dirty="0" smtClean="0"/>
              <a:t>ЕГЭ иностранные языки ПЧ </a:t>
            </a:r>
            <a:r>
              <a:rPr lang="en-US" dirty="0" smtClean="0"/>
              <a:t>  </a:t>
            </a:r>
            <a:r>
              <a:rPr lang="ru-RU" dirty="0" smtClean="0"/>
              <a:t>18 июня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Минимальное количество баллов - 22 балла.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8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ЕГЭ 2018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Аудирование</a:t>
            </a:r>
            <a:r>
              <a:rPr lang="ru-RU" dirty="0" smtClean="0"/>
              <a:t> – 20 баллов</a:t>
            </a:r>
          </a:p>
          <a:p>
            <a:r>
              <a:rPr lang="ru-RU" dirty="0" smtClean="0"/>
              <a:t>Чтение – 20 баллов</a:t>
            </a:r>
          </a:p>
          <a:p>
            <a:r>
              <a:rPr lang="ru-RU" dirty="0" smtClean="0"/>
              <a:t>Грамматика и лексика – 20 баллов</a:t>
            </a:r>
          </a:p>
          <a:p>
            <a:r>
              <a:rPr lang="ru-RU" dirty="0" smtClean="0"/>
              <a:t>Письмо – 20 баллов</a:t>
            </a:r>
          </a:p>
          <a:p>
            <a:r>
              <a:rPr lang="ru-RU" dirty="0" smtClean="0"/>
              <a:t>Говорение – 20 баллов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07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Обратите внимание детей на написание букв. </a:t>
            </a:r>
            <a:endParaRPr lang="ru-RU" dirty="0"/>
          </a:p>
        </p:txBody>
      </p:sp>
      <p:pic>
        <p:nvPicPr>
          <p:cNvPr id="6" name="Объект 5" descr="C:\Users\Victoria\Desktop\Обращаем внимание детей на их почерк!(1)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74" b="8799"/>
          <a:stretch/>
        </p:blipFill>
        <p:spPr bwMode="auto">
          <a:xfrm>
            <a:off x="611560" y="1484784"/>
            <a:ext cx="8208912" cy="52565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4357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ВАЖНО!!!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/>
              <a:t>В</a:t>
            </a:r>
            <a:r>
              <a:rPr lang="ru-RU" sz="6600" dirty="0" smtClean="0"/>
              <a:t>се </a:t>
            </a:r>
            <a:r>
              <a:rPr lang="ru-RU" sz="6600" dirty="0"/>
              <a:t>бланки ответов в 2018 ТОЛЬКО ОДНОСТОРОННИЕ.</a:t>
            </a:r>
          </a:p>
        </p:txBody>
      </p:sp>
    </p:spTree>
    <p:extLst>
      <p:ext uri="{BB962C8B-B14F-4D97-AF65-F5344CB8AC3E}">
        <p14:creationId xmlns:p14="http://schemas.microsoft.com/office/powerpoint/2010/main" val="261319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312" y="483478"/>
            <a:ext cx="7610080" cy="564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2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prstClr val="black"/>
                </a:solidFill>
                <a:ea typeface="+mj-ea"/>
                <a:cs typeface="+mj-cs"/>
              </a:rPr>
              <a:t>Письм</a:t>
            </a: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о</a:t>
            </a:r>
            <a:endParaRPr lang="ru-RU" sz="4400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prstClr val="black"/>
                </a:solidFill>
                <a:ea typeface="+mj-ea"/>
                <a:cs typeface="+mj-cs"/>
              </a:rPr>
              <a:t>Общие моменты для 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prstClr val="black"/>
                </a:solidFill>
                <a:ea typeface="+mj-ea"/>
                <a:cs typeface="+mj-cs"/>
              </a:rPr>
              <a:t>заданий 39 и 40</a:t>
            </a: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325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b="1" dirty="0"/>
              <a:t>Считаем слова так, как они написаны ребёнком, т.е. если ребёнок пишет </a:t>
            </a:r>
            <a:r>
              <a:rPr lang="en-US" b="1" dirty="0"/>
              <a:t>school children</a:t>
            </a:r>
            <a:r>
              <a:rPr lang="ru-RU" b="1" dirty="0"/>
              <a:t> вместо </a:t>
            </a:r>
            <a:r>
              <a:rPr lang="en-US" b="1" dirty="0"/>
              <a:t>schoolchildren</a:t>
            </a:r>
            <a:r>
              <a:rPr lang="ru-RU" b="1" dirty="0"/>
              <a:t> ИЛИ </a:t>
            </a:r>
            <a:r>
              <a:rPr lang="en-US" b="1" dirty="0" err="1"/>
              <a:t>inspite</a:t>
            </a:r>
            <a:r>
              <a:rPr lang="ru-RU" b="1" dirty="0"/>
              <a:t>  </a:t>
            </a:r>
            <a:r>
              <a:rPr lang="en-US" b="1" dirty="0"/>
              <a:t>of</a:t>
            </a:r>
            <a:r>
              <a:rPr lang="ru-RU" b="1" dirty="0"/>
              <a:t> вместо </a:t>
            </a:r>
            <a:r>
              <a:rPr lang="en-US" b="1" dirty="0"/>
              <a:t>in spite of</a:t>
            </a:r>
            <a:r>
              <a:rPr lang="ru-RU" b="1" dirty="0"/>
              <a:t>, то при подсчёте слов считаем </a:t>
            </a:r>
            <a:r>
              <a:rPr lang="en-US" b="1" dirty="0"/>
              <a:t>school children</a:t>
            </a:r>
            <a:r>
              <a:rPr lang="ru-RU" b="1" dirty="0"/>
              <a:t> как 2 слова и </a:t>
            </a:r>
            <a:r>
              <a:rPr lang="en-US" b="1" dirty="0" err="1"/>
              <a:t>inspite</a:t>
            </a:r>
            <a:r>
              <a:rPr lang="en-US" b="1" dirty="0"/>
              <a:t> of</a:t>
            </a:r>
            <a:r>
              <a:rPr lang="ru-RU" b="1" dirty="0"/>
              <a:t> как 2 слова и считаем такое неправильное написание орфографической ошибкой. </a:t>
            </a:r>
            <a:endParaRPr lang="ru-RU" dirty="0"/>
          </a:p>
          <a:p>
            <a:pPr lvl="0"/>
            <a:r>
              <a:rPr lang="ru-RU" b="1" dirty="0"/>
              <a:t>Повторяющиеся ошибки (например, ребёнок пишет </a:t>
            </a:r>
            <a:r>
              <a:rPr lang="en-US" b="1" dirty="0" err="1"/>
              <a:t>nesessary</a:t>
            </a:r>
            <a:r>
              <a:rPr lang="ru-RU" b="1" dirty="0"/>
              <a:t> вместо </a:t>
            </a:r>
            <a:r>
              <a:rPr lang="en-US" b="1" dirty="0"/>
              <a:t>necessary</a:t>
            </a:r>
            <a:r>
              <a:rPr lang="ru-RU" b="1" dirty="0"/>
              <a:t> 3 раза ИЛИ 2 раза использует </a:t>
            </a:r>
            <a:r>
              <a:rPr lang="en-US" b="1" dirty="0"/>
              <a:t>Present Simple</a:t>
            </a:r>
            <a:r>
              <a:rPr lang="ru-RU" b="1" dirty="0"/>
              <a:t> вместо </a:t>
            </a:r>
            <a:r>
              <a:rPr lang="en-US" b="1" dirty="0"/>
              <a:t>Present Continuous</a:t>
            </a:r>
            <a:r>
              <a:rPr lang="ru-RU" b="1" dirty="0"/>
              <a:t> для обозначения действий, происходящих сейчас ИЛИ не ставит запятые после 4 </a:t>
            </a:r>
            <a:r>
              <a:rPr lang="en-US" b="1" dirty="0"/>
              <a:t>linking words</a:t>
            </a:r>
            <a:r>
              <a:rPr lang="ru-RU" b="1" dirty="0"/>
              <a:t>), считаем как одну ошибку.</a:t>
            </a:r>
            <a:endParaRPr lang="ru-RU" dirty="0"/>
          </a:p>
          <a:p>
            <a:pPr lvl="0"/>
            <a:r>
              <a:rPr lang="ru-RU" dirty="0"/>
              <a:t>Если ребёнок пишет слово один раз правильно, другой раз неправильно, считаем это ошибкой.</a:t>
            </a:r>
          </a:p>
          <a:p>
            <a:pPr lvl="0"/>
            <a:r>
              <a:rPr lang="ru-RU" dirty="0"/>
              <a:t>Если ребёнок пишет слово правильно, потом зачёркивает его и пишет неправильно, считаем это ошибкой. Всегда принимаем последний, не зачёркнутый вариант.</a:t>
            </a:r>
          </a:p>
          <a:p>
            <a:pPr lvl="0"/>
            <a:r>
              <a:rPr lang="ru-RU" dirty="0"/>
              <a:t>Если какая-то буква (буквы) в слове непонятны, считаем это ошибкой. </a:t>
            </a:r>
          </a:p>
          <a:p>
            <a:pPr lvl="0"/>
            <a:r>
              <a:rPr lang="ru-RU" dirty="0"/>
              <a:t>Если ребёнок использует ненормативную лексику, снижаем на 1 балл оценку за языковое оформление в задании 39, за лексику в задании 40  и сообщаем консультанту. 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50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Лексические ошибки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ошибки в словосочетании</a:t>
            </a:r>
            <a:r>
              <a:rPr lang="en-US" dirty="0"/>
              <a:t>, </a:t>
            </a:r>
            <a:r>
              <a:rPr lang="ru-RU" dirty="0"/>
              <a:t>например</a:t>
            </a:r>
            <a:r>
              <a:rPr lang="en-US" dirty="0"/>
              <a:t> to do progress </a:t>
            </a:r>
            <a:r>
              <a:rPr lang="ru-RU" dirty="0"/>
              <a:t>вместо</a:t>
            </a:r>
            <a:r>
              <a:rPr lang="en-US" dirty="0"/>
              <a:t> to make progress</a:t>
            </a:r>
            <a:r>
              <a:rPr lang="en-US" dirty="0" smtClean="0"/>
              <a:t>;</a:t>
            </a:r>
          </a:p>
          <a:p>
            <a:pPr lvl="0"/>
            <a:r>
              <a:rPr lang="ru-RU" dirty="0" smtClean="0"/>
              <a:t>ошибки с путаницей слов, например: </a:t>
            </a:r>
            <a:r>
              <a:rPr lang="en-US" dirty="0" smtClean="0"/>
              <a:t>Exams take us the opportunity …</a:t>
            </a:r>
          </a:p>
          <a:p>
            <a:pPr lvl="0"/>
            <a:r>
              <a:rPr lang="ru-RU" dirty="0"/>
              <a:t>п</a:t>
            </a:r>
            <a:r>
              <a:rPr lang="ru-RU" dirty="0" smtClean="0"/>
              <a:t>ропуск слова (но не подлежащего и (части) сказуемого), например: </a:t>
            </a:r>
            <a:r>
              <a:rPr lang="en-US" dirty="0" smtClean="0"/>
              <a:t>I’m happy to answer your questions about. </a:t>
            </a:r>
            <a:r>
              <a:rPr lang="ru-RU" dirty="0" smtClean="0"/>
              <a:t> </a:t>
            </a:r>
            <a:endParaRPr lang="ru-RU" dirty="0"/>
          </a:p>
          <a:p>
            <a:pPr lvl="0"/>
            <a:r>
              <a:rPr lang="ru-RU" dirty="0"/>
              <a:t>ошибки в словообразовании, если не меняется часть речи, например </a:t>
            </a:r>
            <a:r>
              <a:rPr lang="en-US" dirty="0" err="1"/>
              <a:t>unattentive</a:t>
            </a:r>
            <a:r>
              <a:rPr lang="ru-RU" dirty="0"/>
              <a:t> вместо </a:t>
            </a:r>
            <a:r>
              <a:rPr lang="en-US" dirty="0"/>
              <a:t>inattentive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ошибки в послелогах в фразовых глаголах, например I </a:t>
            </a:r>
            <a:r>
              <a:rPr lang="en-US" dirty="0"/>
              <a:t>look behind my pets</a:t>
            </a:r>
            <a:r>
              <a:rPr lang="ru-RU" dirty="0"/>
              <a:t> вместо </a:t>
            </a:r>
            <a:r>
              <a:rPr lang="en-US" dirty="0"/>
              <a:t>I look after my pets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ошибки, в результате которых получается другое слово, которое существует в английском, например </a:t>
            </a:r>
            <a:r>
              <a:rPr lang="en-US" dirty="0"/>
              <a:t>I thing</a:t>
            </a:r>
            <a:r>
              <a:rPr lang="ru-RU" dirty="0"/>
              <a:t> вместо </a:t>
            </a:r>
            <a:r>
              <a:rPr lang="en-US" dirty="0"/>
              <a:t>I think</a:t>
            </a:r>
            <a:r>
              <a:rPr lang="ru-RU" dirty="0"/>
              <a:t>;</a:t>
            </a:r>
          </a:p>
          <a:p>
            <a:pPr lvl="0"/>
            <a:r>
              <a:rPr lang="en-US" dirty="0"/>
              <a:t>their</a:t>
            </a:r>
            <a:r>
              <a:rPr lang="ru-RU" dirty="0"/>
              <a:t> </a:t>
            </a:r>
            <a:r>
              <a:rPr lang="en-US" dirty="0" smtClean="0"/>
              <a:t>– there, then -than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10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Грамматические ошибки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местоимения (но не ошибки в </a:t>
            </a:r>
            <a:r>
              <a:rPr lang="ru-RU" dirty="0" smtClean="0"/>
              <a:t>логике), артикли, времена, безличные формы глаголов, степени сравнения</a:t>
            </a:r>
            <a:r>
              <a:rPr lang="ru-RU" dirty="0"/>
              <a:t>;</a:t>
            </a:r>
            <a:r>
              <a:rPr lang="ru-RU" dirty="0" smtClean="0"/>
              <a:t> </a:t>
            </a:r>
          </a:p>
          <a:p>
            <a:r>
              <a:rPr lang="ru-RU" dirty="0" smtClean="0"/>
              <a:t>ошибки </a:t>
            </a:r>
            <a:r>
              <a:rPr lang="ru-RU" dirty="0"/>
              <a:t>в порядке слов</a:t>
            </a:r>
            <a:r>
              <a:rPr lang="en-US" dirty="0"/>
              <a:t>, </a:t>
            </a:r>
            <a:r>
              <a:rPr lang="ru-RU" dirty="0"/>
              <a:t>например</a:t>
            </a:r>
            <a:r>
              <a:rPr lang="en-US" dirty="0"/>
              <a:t> My friend is enough clever </a:t>
            </a:r>
            <a:r>
              <a:rPr lang="ru-RU" dirty="0"/>
              <a:t>вместо</a:t>
            </a:r>
            <a:r>
              <a:rPr lang="en-US" dirty="0"/>
              <a:t> My friend is clever enough;</a:t>
            </a:r>
            <a:endParaRPr lang="ru-RU" dirty="0"/>
          </a:p>
          <a:p>
            <a:pPr lvl="0"/>
            <a:r>
              <a:rPr lang="ru-RU" dirty="0"/>
              <a:t>ошибки в словообразовании, если меняется часть речи, например </a:t>
            </a:r>
            <a:r>
              <a:rPr lang="en-US" dirty="0"/>
              <a:t>It was </a:t>
            </a:r>
            <a:r>
              <a:rPr lang="en-US" dirty="0" err="1"/>
              <a:t>inimportantly</a:t>
            </a:r>
            <a:r>
              <a:rPr lang="ru-RU" dirty="0"/>
              <a:t> вместо </a:t>
            </a:r>
            <a:r>
              <a:rPr lang="en-US" dirty="0"/>
              <a:t>It was unimportant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ошибки, связанные с неправильным употреблением частей речи, например </a:t>
            </a:r>
            <a:r>
              <a:rPr lang="en-US" dirty="0"/>
              <a:t>My friend can speak English good</a:t>
            </a:r>
            <a:r>
              <a:rPr lang="ru-RU" dirty="0"/>
              <a:t> вместо </a:t>
            </a:r>
            <a:r>
              <a:rPr lang="en-US" dirty="0"/>
              <a:t>My friend can speak English well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ошибки в предлогах</a:t>
            </a:r>
            <a:r>
              <a:rPr lang="en-US" dirty="0"/>
              <a:t>, </a:t>
            </a:r>
            <a:r>
              <a:rPr lang="ru-RU" dirty="0"/>
              <a:t>например</a:t>
            </a:r>
            <a:r>
              <a:rPr lang="en-US" dirty="0"/>
              <a:t> It depends of people’s decisions </a:t>
            </a:r>
            <a:r>
              <a:rPr lang="ru-RU" dirty="0"/>
              <a:t>вместо</a:t>
            </a:r>
            <a:r>
              <a:rPr lang="en-US" dirty="0"/>
              <a:t> It depends on people’s opinions;</a:t>
            </a:r>
            <a:endParaRPr lang="ru-RU" dirty="0"/>
          </a:p>
          <a:p>
            <a:pPr lvl="0"/>
            <a:r>
              <a:rPr lang="en-US" dirty="0"/>
              <a:t>its</a:t>
            </a:r>
            <a:r>
              <a:rPr lang="ru-RU" dirty="0"/>
              <a:t> вместо </a:t>
            </a:r>
            <a:r>
              <a:rPr lang="en-US" dirty="0"/>
              <a:t>it</a:t>
            </a:r>
            <a:r>
              <a:rPr lang="ru-RU" dirty="0"/>
              <a:t>’</a:t>
            </a:r>
            <a:r>
              <a:rPr lang="en-US" dirty="0"/>
              <a:t>s</a:t>
            </a:r>
            <a:r>
              <a:rPr lang="ru-RU" dirty="0"/>
              <a:t>, </a:t>
            </a:r>
            <a:r>
              <a:rPr lang="ru-RU" dirty="0" err="1"/>
              <a:t>thats</a:t>
            </a:r>
            <a:r>
              <a:rPr lang="ru-RU" dirty="0"/>
              <a:t> </a:t>
            </a:r>
            <a:r>
              <a:rPr lang="ru-RU" dirty="0" err="1"/>
              <a:t>why</a:t>
            </a:r>
            <a:r>
              <a:rPr lang="ru-RU" dirty="0"/>
              <a:t> вместо </a:t>
            </a:r>
            <a:r>
              <a:rPr lang="en-US" dirty="0"/>
              <a:t>that</a:t>
            </a:r>
            <a:r>
              <a:rPr lang="ru-RU" dirty="0"/>
              <a:t>’</a:t>
            </a:r>
            <a:r>
              <a:rPr lang="en-US" dirty="0"/>
              <a:t>s why</a:t>
            </a:r>
            <a:r>
              <a:rPr lang="ru-RU" dirty="0"/>
              <a:t> и ошибки такого же </a:t>
            </a:r>
            <a:r>
              <a:rPr lang="ru-RU" dirty="0" smtClean="0"/>
              <a:t>типа;</a:t>
            </a:r>
          </a:p>
          <a:p>
            <a:pPr lvl="0"/>
            <a:r>
              <a:rPr lang="ru-RU" dirty="0"/>
              <a:t>п</a:t>
            </a:r>
            <a:r>
              <a:rPr lang="ru-RU" dirty="0" smtClean="0"/>
              <a:t>ропуск подлежащего или (части) сказуемого, влияющий на грамматическую структуру предложения , например: </a:t>
            </a:r>
            <a:r>
              <a:rPr lang="en-US" dirty="0" smtClean="0"/>
              <a:t>In my city often rains </a:t>
            </a:r>
            <a:r>
              <a:rPr lang="ru-RU" dirty="0" smtClean="0"/>
              <a:t>ИЛИ </a:t>
            </a:r>
            <a:r>
              <a:rPr lang="en-US" dirty="0" smtClean="0"/>
              <a:t>What time your classes start?</a:t>
            </a:r>
          </a:p>
          <a:p>
            <a:pPr lvl="0"/>
            <a:r>
              <a:rPr lang="en-US" dirty="0" smtClean="0"/>
              <a:t>You – your, other – another, </a:t>
            </a:r>
            <a:r>
              <a:rPr lang="en-US" dirty="0"/>
              <a:t>they</a:t>
            </a:r>
            <a:r>
              <a:rPr lang="ru-RU" dirty="0"/>
              <a:t>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en-US" dirty="0" smtClean="0"/>
              <a:t>them, this – these, the - there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03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Орфографические ошибки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everyday </a:t>
            </a:r>
            <a:r>
              <a:rPr lang="ru-RU" dirty="0"/>
              <a:t>вместо</a:t>
            </a:r>
            <a:r>
              <a:rPr lang="en-US" dirty="0"/>
              <a:t> every day, in stead of </a:t>
            </a:r>
            <a:r>
              <a:rPr lang="ru-RU" dirty="0"/>
              <a:t>вместо</a:t>
            </a:r>
            <a:r>
              <a:rPr lang="en-US" dirty="0"/>
              <a:t> instead of </a:t>
            </a:r>
            <a:r>
              <a:rPr lang="ru-RU" dirty="0"/>
              <a:t>и ошибки такого же типа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ru-RU" dirty="0"/>
              <a:t>i вместо </a:t>
            </a:r>
            <a:r>
              <a:rPr lang="en-US" dirty="0"/>
              <a:t>I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861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Ошибки в организации (критерий 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/>
              <a:t>Если ребёнок неправильно употребляет личные и/или притяжательные местоимения (например, </a:t>
            </a:r>
            <a:r>
              <a:rPr lang="ru-RU" dirty="0" err="1"/>
              <a:t>my</a:t>
            </a:r>
            <a:r>
              <a:rPr lang="ru-RU" dirty="0"/>
              <a:t> </a:t>
            </a:r>
            <a:r>
              <a:rPr lang="ru-RU" dirty="0" err="1"/>
              <a:t>friends</a:t>
            </a:r>
            <a:r>
              <a:rPr lang="ru-RU" dirty="0"/>
              <a:t>,  а в следующем предложении </a:t>
            </a:r>
            <a:r>
              <a:rPr lang="ru-RU" dirty="0" err="1"/>
              <a:t>he</a:t>
            </a:r>
            <a:r>
              <a:rPr lang="ru-RU" dirty="0"/>
              <a:t> вместо </a:t>
            </a:r>
            <a:r>
              <a:rPr lang="ru-RU" dirty="0" err="1"/>
              <a:t>they</a:t>
            </a:r>
            <a:r>
              <a:rPr lang="ru-RU" dirty="0"/>
              <a:t> ИЛИ </a:t>
            </a:r>
            <a:r>
              <a:rPr lang="ru-RU" dirty="0" err="1"/>
              <a:t>students</a:t>
            </a:r>
            <a:r>
              <a:rPr lang="ru-RU" dirty="0"/>
              <a:t>, а в следующем предложении </a:t>
            </a:r>
            <a:r>
              <a:rPr lang="ru-RU" dirty="0" err="1"/>
              <a:t>his</a:t>
            </a:r>
            <a:r>
              <a:rPr lang="ru-RU" dirty="0"/>
              <a:t> </a:t>
            </a:r>
            <a:r>
              <a:rPr lang="ru-RU" dirty="0" err="1"/>
              <a:t>problems</a:t>
            </a:r>
            <a:r>
              <a:rPr lang="ru-RU" dirty="0"/>
              <a:t> вместо </a:t>
            </a:r>
            <a:r>
              <a:rPr lang="ru-RU" dirty="0" err="1"/>
              <a:t>their</a:t>
            </a:r>
            <a:r>
              <a:rPr lang="ru-RU" dirty="0"/>
              <a:t> </a:t>
            </a:r>
            <a:r>
              <a:rPr lang="ru-RU" dirty="0" err="1"/>
              <a:t>problems</a:t>
            </a:r>
            <a:r>
              <a:rPr lang="ru-RU" dirty="0"/>
              <a:t>), считаем это  ошибкой в логике.</a:t>
            </a:r>
          </a:p>
          <a:p>
            <a:pPr lvl="0"/>
            <a:r>
              <a:rPr lang="ru-RU" dirty="0"/>
              <a:t>ошибки в</a:t>
            </a:r>
            <a:r>
              <a:rPr lang="en-US" dirty="0"/>
              <a:t> linking words, </a:t>
            </a:r>
            <a:r>
              <a:rPr lang="ru-RU" dirty="0"/>
              <a:t>например</a:t>
            </a:r>
            <a:r>
              <a:rPr lang="en-US" dirty="0"/>
              <a:t> As to me </a:t>
            </a:r>
            <a:r>
              <a:rPr lang="ru-RU" dirty="0"/>
              <a:t>вместо</a:t>
            </a:r>
            <a:r>
              <a:rPr lang="en-US" dirty="0"/>
              <a:t> As for me, on the other side </a:t>
            </a:r>
            <a:r>
              <a:rPr lang="ru-RU" dirty="0"/>
              <a:t>вместо</a:t>
            </a:r>
            <a:r>
              <a:rPr lang="en-US" dirty="0"/>
              <a:t> on the other hand.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8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4400" dirty="0" smtClean="0">
                <a:solidFill>
                  <a:prstClr val="black"/>
                </a:solidFill>
                <a:ea typeface="+mj-ea"/>
                <a:cs typeface="+mj-cs"/>
              </a:rPr>
              <a:t>Письменная часть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4400" dirty="0" smtClean="0">
                <a:solidFill>
                  <a:prstClr val="black"/>
                </a:solidFill>
                <a:ea typeface="+mj-ea"/>
                <a:cs typeface="+mj-cs"/>
              </a:rPr>
              <a:t>Задание 40</a:t>
            </a: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Развернутое письменное высказывание </a:t>
            </a:r>
          </a:p>
          <a:p>
            <a:pPr marL="0" indent="0" algn="ctr">
              <a:buNone/>
            </a:pP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>с элементами рассуждения</a:t>
            </a:r>
          </a:p>
          <a:p>
            <a:pPr marL="0" indent="0" algn="ctr">
              <a:buNone/>
            </a:pP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60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9963"/>
              </p:ext>
            </p:extLst>
          </p:nvPr>
        </p:nvGraphicFramePr>
        <p:xfrm>
          <a:off x="457199" y="1196752"/>
          <a:ext cx="8229602" cy="4995483"/>
        </p:xfrm>
        <a:graphic>
          <a:graphicData uri="http://schemas.openxmlformats.org/drawingml/2006/table">
            <a:tbl>
              <a:tblPr/>
              <a:tblGrid>
                <a:gridCol w="665336"/>
                <a:gridCol w="1354463"/>
                <a:gridCol w="3262986"/>
                <a:gridCol w="1088173"/>
                <a:gridCol w="929322"/>
                <a:gridCol w="929322"/>
              </a:tblGrid>
              <a:tr h="8269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Задание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755" marR="617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Тип задания</a:t>
                      </a:r>
                    </a:p>
                  </a:txBody>
                  <a:tcPr marL="61755" marR="617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Проверяемые умения (основные блоки)</a:t>
                      </a:r>
                    </a:p>
                  </a:txBody>
                  <a:tcPr marL="61755" marR="617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Требуемый объем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Рек. время выпол- нения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Баллы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4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/>
                      </a:r>
                      <a:b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ранее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Высокий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Развернутое письменное высказывание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элементами рассуждения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строить развернутое высказывание в контексте коммуникативной задачи и в заданном объеме;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выражать собственное мнение/суждение;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аргументировать свою точку зрения;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приводить примеры в поддержку высказанных суждений;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описывать события/факты/явления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делать выводы;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последовательно и логически правильно строить высказывание;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использовать соответствующие средства логической связи;</a:t>
                      </a:r>
                    </a:p>
                    <a:p>
                      <a:pPr algn="just">
                        <a:lnSpc>
                          <a:spcPts val="156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лексически, грамматически, орфографически и пунктуационно правильно оформить текст;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стилистически правильно оформить текст (в соответствии с поставленной задачей – нейтрально)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200–250 слов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 мин.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Максим. 14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миним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0</a:t>
                      </a:r>
                    </a:p>
                  </a:txBody>
                  <a:tcPr marL="61755" marR="617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47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40153"/>
            <a:ext cx="8346503" cy="469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7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297" y="1600200"/>
            <a:ext cx="590940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9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0663" y="1600200"/>
            <a:ext cx="762267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3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коммуникативной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i="1" dirty="0" smtClean="0"/>
              <a:t>3 балла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Задание выполнено полностью: </a:t>
            </a:r>
          </a:p>
          <a:p>
            <a:r>
              <a:rPr lang="ru-RU" dirty="0"/>
              <a:t>с</a:t>
            </a:r>
            <a:r>
              <a:rPr lang="ru-RU" dirty="0" smtClean="0"/>
              <a:t>одержание отражает полно и точно все аспекты;  </a:t>
            </a:r>
          </a:p>
          <a:p>
            <a:r>
              <a:rPr lang="ru-RU" dirty="0"/>
              <a:t>с</a:t>
            </a:r>
            <a:r>
              <a:rPr lang="ru-RU" dirty="0" smtClean="0"/>
              <a:t>тилевое оформление правильное (допускается 1 нарушение нейтрального стиля).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86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3273" y="1600200"/>
            <a:ext cx="565745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6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Ошибки из одного пункта считаем как одну ошибку. </a:t>
            </a:r>
          </a:p>
          <a:p>
            <a:pPr marL="0" indent="0">
              <a:buNone/>
            </a:pPr>
            <a:r>
              <a:rPr lang="ru-RU" dirty="0" smtClean="0"/>
              <a:t>Исключение:</a:t>
            </a:r>
          </a:p>
          <a:p>
            <a:pPr marL="0" indent="0">
              <a:buNone/>
            </a:pPr>
            <a:r>
              <a:rPr lang="ru-RU" dirty="0" smtClean="0"/>
              <a:t>В первом пункте разные спряженные формы -  считаем 1,2,3 отдельно.</a:t>
            </a:r>
          </a:p>
          <a:p>
            <a:pPr marL="514350" indent="-514350">
              <a:buAutoNum type="arabicParenR"/>
            </a:pPr>
            <a:r>
              <a:rPr lang="en-US" dirty="0" smtClean="0"/>
              <a:t>I’m, he’s,….</a:t>
            </a:r>
          </a:p>
          <a:p>
            <a:pPr marL="0" indent="0">
              <a:buNone/>
            </a:pPr>
            <a:r>
              <a:rPr lang="en-US" dirty="0" smtClean="0"/>
              <a:t>2) don’t, didn’t,….</a:t>
            </a:r>
          </a:p>
          <a:p>
            <a:pPr marL="0" indent="0">
              <a:buNone/>
            </a:pPr>
            <a:r>
              <a:rPr lang="en-US" dirty="0" smtClean="0"/>
              <a:t>3) can’t, mustn’t,….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91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коммуникативной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i="1" dirty="0"/>
              <a:t>2</a:t>
            </a:r>
            <a:r>
              <a:rPr lang="ru-RU" b="1" i="1" dirty="0" smtClean="0"/>
              <a:t> балла </a:t>
            </a:r>
            <a:endParaRPr lang="ru-RU" b="1" i="1" dirty="0"/>
          </a:p>
          <a:p>
            <a:pPr marL="0" indent="0">
              <a:buNone/>
            </a:pPr>
            <a:r>
              <a:rPr lang="ru-RU" dirty="0" smtClean="0"/>
              <a:t>     Задание выполнено в основном: </a:t>
            </a:r>
          </a:p>
          <a:p>
            <a:pPr marL="0" indent="0">
              <a:buNone/>
            </a:pPr>
            <a:r>
              <a:rPr lang="ru-RU" dirty="0" smtClean="0"/>
              <a:t>1-2 аспекта из первых 5 аспектов раскрыты не полностью или неточно</a:t>
            </a:r>
            <a:r>
              <a:rPr lang="ru-RU" dirty="0" smtClean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стилевое оформление в основном правильное (допускается 2-3 нарушения нейтрального стиля).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195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коммуникативной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i="1" dirty="0" smtClean="0"/>
              <a:t>1 балл </a:t>
            </a:r>
            <a:endParaRPr lang="ru-RU" b="1" i="1" dirty="0"/>
          </a:p>
          <a:p>
            <a:pPr marL="0" indent="0">
              <a:buNone/>
            </a:pPr>
            <a:r>
              <a:rPr lang="ru-RU" dirty="0" smtClean="0"/>
              <a:t>     Задание выполнено не полностью: </a:t>
            </a:r>
          </a:p>
          <a:p>
            <a:pPr marL="0" indent="0">
              <a:buNone/>
            </a:pPr>
            <a:r>
              <a:rPr lang="ru-RU" dirty="0" smtClean="0"/>
              <a:t>Не раскрыты 1-2 аспекта или 3-4 аспекта раскрыты неполно или неточно;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имеются ошибки в стилевом оформлении.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87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Решение коммуникативной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i="1" dirty="0"/>
              <a:t>0</a:t>
            </a:r>
            <a:r>
              <a:rPr lang="ru-RU" b="1" i="1" dirty="0" smtClean="0"/>
              <a:t> баллов </a:t>
            </a:r>
            <a:endParaRPr lang="ru-RU" b="1" i="1" dirty="0"/>
          </a:p>
          <a:p>
            <a:pPr marL="0" indent="0">
              <a:buNone/>
            </a:pPr>
            <a:r>
              <a:rPr lang="ru-RU" dirty="0" smtClean="0"/>
              <a:t>Задание не выполнено:</a:t>
            </a:r>
          </a:p>
          <a:p>
            <a:r>
              <a:rPr lang="ru-RU" dirty="0" smtClean="0"/>
              <a:t> в содержании  не раскрыты 3 и более аспектов;</a:t>
            </a:r>
          </a:p>
          <a:p>
            <a:r>
              <a:rPr lang="ru-RU" dirty="0"/>
              <a:t>в</a:t>
            </a:r>
            <a:r>
              <a:rPr lang="ru-RU" dirty="0" smtClean="0"/>
              <a:t>се аспекты раскрыты неполно или неточно;</a:t>
            </a:r>
          </a:p>
          <a:p>
            <a:r>
              <a:rPr lang="ru-RU" dirty="0" smtClean="0"/>
              <a:t> объём меньше 180 слов;</a:t>
            </a:r>
          </a:p>
          <a:p>
            <a:r>
              <a:rPr lang="ru-RU" dirty="0"/>
              <a:t>б</a:t>
            </a:r>
            <a:r>
              <a:rPr lang="ru-RU" dirty="0" smtClean="0"/>
              <a:t>олее 30% совпадает с опубликованным источником.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15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Если при проверке  ставится ноль за содержание, то эссе  дальше не проверяется, за каждый критерий ставится 0 баллов. То же самое с 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20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Важно: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/>
            <a:r>
              <a:rPr lang="ru-RU" dirty="0"/>
              <a:t>В работе должно </a:t>
            </a:r>
            <a:r>
              <a:rPr lang="ru-RU" sz="4600" b="1" dirty="0"/>
              <a:t>быть 5 абзацев</a:t>
            </a:r>
            <a:r>
              <a:rPr lang="ru-RU" dirty="0"/>
              <a:t>. Если ребёнок отражает все 5 пунктов плана в работе, но абзацев 4, снижаем оценку за организацию на 1 балл. Если 4 абзаца, потому что ребёнок пропустил один из пунктов плана, ставим за содержание 1 балл и не снижаем оценку  за организацию. Если 5 абзацев, но мы не принимаем 1 аспект (отход от темы), ставим 1 балл за содержание. </a:t>
            </a:r>
          </a:p>
          <a:p>
            <a:pPr lvl="0"/>
            <a:r>
              <a:rPr lang="ru-RU" dirty="0"/>
              <a:t>Если ребёнок отклоняется от темы или пишет эссе «За и против» вместо «Моё мнение», ставим 1 балл за содержание и снижаем оценку за </a:t>
            </a:r>
            <a:r>
              <a:rPr lang="ru-RU" dirty="0" smtClean="0"/>
              <a:t>организацию.</a:t>
            </a:r>
            <a:endParaRPr lang="ru-RU" dirty="0"/>
          </a:p>
          <a:p>
            <a:pPr lvl="0"/>
            <a:r>
              <a:rPr lang="ru-RU" dirty="0" smtClean="0"/>
              <a:t> </a:t>
            </a:r>
            <a:r>
              <a:rPr lang="ru-RU" dirty="0"/>
              <a:t>Если ребёнок пишет не по теме или в эссе есть только рассуждения на общие темы (вызубренный топик?), </a:t>
            </a:r>
            <a:r>
              <a:rPr lang="ru-RU" b="1" dirty="0"/>
              <a:t>зовём консультанта</a:t>
            </a:r>
            <a:r>
              <a:rPr lang="ru-RU" dirty="0"/>
              <a:t> и ставим 0 за содержание. В этом случае ставим 0 за все 5 критериев.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0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Важно: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ru-RU" dirty="0"/>
              <a:t>Считаем аспект не полностью раскрытым (плюс-минус), если:</a:t>
            </a:r>
          </a:p>
          <a:p>
            <a:r>
              <a:rPr lang="ru-RU" dirty="0"/>
              <a:t>а) во введении не перефразирована проблема, но показан её дискуссионный характер ИЛИ  наоборот;</a:t>
            </a:r>
          </a:p>
          <a:p>
            <a:r>
              <a:rPr lang="ru-RU" dirty="0"/>
              <a:t>б) во втором абзаце высказано мнение, но всего 1 аргумент вместо 2-3 ИЛИ непонятно, чьё это мнение, но есть 2-3 аргумента ИЛИ не высказано мнение, но есть 2-3 аргумента;</a:t>
            </a:r>
          </a:p>
          <a:p>
            <a:r>
              <a:rPr lang="ru-RU" dirty="0"/>
              <a:t>в) в третьем абзаце не высказано иное мнение, но есть аргумент в её защиту ИЛИ высказано иное мнение, но ребёнок не объясняет, почему оно существует;</a:t>
            </a:r>
          </a:p>
          <a:p>
            <a:r>
              <a:rPr lang="ru-RU" dirty="0"/>
              <a:t>г) в четвёртом абзаце ребёнок не пишет, что не согласен, а есть только контраргумент ИЛИ ребёнок пишет, что не согласен, но нет веского контраргумента;</a:t>
            </a:r>
          </a:p>
          <a:p>
            <a:r>
              <a:rPr lang="ru-RU" dirty="0"/>
              <a:t>д) в пятом абзаце не понятно, чьё это мнение, то есть отсутствуют слова «</a:t>
            </a:r>
            <a:r>
              <a:rPr lang="en-US" dirty="0"/>
              <a:t>I suppose</a:t>
            </a:r>
            <a:r>
              <a:rPr lang="ru-RU" dirty="0"/>
              <a:t>» (или синонимы), но мнение подтверждает точку зрения автора, высказанную во втором абзаце.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88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3273" y="1600200"/>
            <a:ext cx="565745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8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/>
              <a:t>3</a:t>
            </a:r>
            <a:r>
              <a:rPr lang="ru-RU" b="1" i="1" dirty="0" smtClean="0"/>
              <a:t> балла</a:t>
            </a:r>
          </a:p>
          <a:p>
            <a:r>
              <a:rPr lang="ru-RU" dirty="0" smtClean="0"/>
              <a:t>Высказывание логично; </a:t>
            </a:r>
          </a:p>
          <a:p>
            <a:r>
              <a:rPr lang="ru-RU" dirty="0" smtClean="0"/>
              <a:t>средства связи использованы правильно; </a:t>
            </a:r>
          </a:p>
          <a:p>
            <a:r>
              <a:rPr lang="ru-RU" dirty="0"/>
              <a:t>с</a:t>
            </a:r>
            <a:r>
              <a:rPr lang="ru-RU" dirty="0" smtClean="0"/>
              <a:t>труктура текста соответствует плану</a:t>
            </a:r>
            <a:r>
              <a:rPr lang="ru-RU" sz="2600" i="1" dirty="0" smtClean="0"/>
              <a:t>;</a:t>
            </a:r>
          </a:p>
          <a:p>
            <a:r>
              <a:rPr lang="ru-RU" dirty="0"/>
              <a:t>т</a:t>
            </a:r>
            <a:r>
              <a:rPr lang="ru-RU" dirty="0" smtClean="0"/>
              <a:t>екст правильно разделён на абзацы.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27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smtClean="0"/>
              <a:t>2 балла</a:t>
            </a:r>
          </a:p>
          <a:p>
            <a:pPr marL="0" indent="0">
              <a:buNone/>
            </a:pPr>
            <a:r>
              <a:rPr lang="ru-RU" dirty="0" smtClean="0"/>
              <a:t>Высказывание в основном логично (1-2 ошибки),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 smtClean="0"/>
              <a:t>/</a:t>
            </a:r>
            <a:r>
              <a:rPr lang="ru-RU" dirty="0" smtClean="0"/>
              <a:t>ИЛИ имеются 1-2 недостатка при использовании СЛС,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И</a:t>
            </a:r>
            <a:r>
              <a:rPr lang="en-US" dirty="0" smtClean="0"/>
              <a:t>/</a:t>
            </a:r>
            <a:r>
              <a:rPr lang="ru-RU" dirty="0" smtClean="0"/>
              <a:t>ИЛИ имеются 1-2 отклонения от плана</a:t>
            </a:r>
            <a:r>
              <a:rPr lang="ru-RU" dirty="0"/>
              <a:t>, И</a:t>
            </a:r>
            <a:r>
              <a:rPr lang="en-US" dirty="0"/>
              <a:t>/</a:t>
            </a:r>
            <a:r>
              <a:rPr lang="ru-RU" dirty="0"/>
              <a:t>ИЛИ </a:t>
            </a:r>
            <a:r>
              <a:rPr lang="ru-RU" dirty="0" smtClean="0"/>
              <a:t>имеются 1-2 недостатка в делении на абзацы.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i="1" dirty="0" smtClean="0"/>
              <a:t>1 балл</a:t>
            </a:r>
          </a:p>
          <a:p>
            <a:pPr marL="0" indent="0">
              <a:buNone/>
            </a:pPr>
            <a:r>
              <a:rPr lang="ru-RU" dirty="0" smtClean="0"/>
              <a:t>В высказывании имеются 3-4 логические ошибки,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/>
              <a:t>/</a:t>
            </a:r>
            <a:r>
              <a:rPr lang="ru-RU" dirty="0"/>
              <a:t>ИЛИ </a:t>
            </a:r>
            <a:r>
              <a:rPr lang="ru-RU" dirty="0" smtClean="0"/>
              <a:t>3-4 ошибки в СЛС,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/>
              <a:t>/</a:t>
            </a:r>
            <a:r>
              <a:rPr lang="ru-RU" dirty="0"/>
              <a:t>ИЛИ </a:t>
            </a:r>
            <a:r>
              <a:rPr lang="ru-RU" dirty="0" smtClean="0"/>
              <a:t>3-4 отклонения от плана,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/>
              <a:t>/</a:t>
            </a:r>
            <a:r>
              <a:rPr lang="ru-RU" dirty="0"/>
              <a:t>ИЛИ </a:t>
            </a:r>
            <a:r>
              <a:rPr lang="ru-RU" dirty="0" smtClean="0"/>
              <a:t>3-4 недостатка в делении на абзацы.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2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i="1" dirty="0" smtClean="0"/>
              <a:t>0 баллов</a:t>
            </a:r>
          </a:p>
          <a:p>
            <a:pPr marL="0" indent="0">
              <a:buNone/>
            </a:pPr>
            <a:r>
              <a:rPr lang="ru-RU" dirty="0"/>
              <a:t>В высказывании имеются </a:t>
            </a:r>
            <a:r>
              <a:rPr lang="ru-RU" dirty="0" smtClean="0"/>
              <a:t>5 и более логических ошибок,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/>
              <a:t>/</a:t>
            </a:r>
            <a:r>
              <a:rPr lang="ru-RU" dirty="0"/>
              <a:t>ИЛИ </a:t>
            </a:r>
            <a:r>
              <a:rPr lang="ru-RU" dirty="0" smtClean="0"/>
              <a:t>5 и более ошибок </a:t>
            </a:r>
            <a:r>
              <a:rPr lang="ru-RU" dirty="0"/>
              <a:t>в СЛС,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/>
              <a:t>/</a:t>
            </a:r>
            <a:r>
              <a:rPr lang="ru-RU" dirty="0"/>
              <a:t>ИЛИ </a:t>
            </a:r>
            <a:r>
              <a:rPr lang="ru-RU" dirty="0" smtClean="0"/>
              <a:t>план ответа не соблюдается,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/>
              <a:t>/</a:t>
            </a:r>
            <a:r>
              <a:rPr lang="ru-RU" dirty="0"/>
              <a:t>ИЛИ 3-4 </a:t>
            </a:r>
            <a:r>
              <a:rPr lang="ru-RU" dirty="0" smtClean="0"/>
              <a:t>деление на абзацы отсутствует.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96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Важно: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Если только </a:t>
            </a:r>
            <a:r>
              <a:rPr lang="en-US" dirty="0" smtClean="0"/>
              <a:t>and, but, because</a:t>
            </a:r>
            <a:r>
              <a:rPr lang="ru-RU" dirty="0" smtClean="0"/>
              <a:t>, ставим</a:t>
            </a:r>
            <a:r>
              <a:rPr lang="en-US" dirty="0" smtClean="0"/>
              <a:t> </a:t>
            </a:r>
            <a:r>
              <a:rPr lang="ru-RU" dirty="0" smtClean="0"/>
              <a:t>минус за СЛС.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72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Лексика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/>
              <a:t>    3 балла</a:t>
            </a:r>
          </a:p>
          <a:p>
            <a:pPr marL="0" indent="0">
              <a:buNone/>
            </a:pPr>
            <a:r>
              <a:rPr lang="ru-RU" dirty="0" smtClean="0"/>
              <a:t>Словарный запас высокого уровня сложности; допускаются 1 лексическая ошибка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Лексика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 smtClean="0"/>
              <a:t>    </a:t>
            </a:r>
            <a:r>
              <a:rPr lang="ru-RU" b="1" i="1" dirty="0"/>
              <a:t>2</a:t>
            </a:r>
            <a:r>
              <a:rPr lang="ru-RU" b="1" i="1" dirty="0" smtClean="0"/>
              <a:t> балла</a:t>
            </a:r>
          </a:p>
          <a:p>
            <a:pPr marL="0" indent="0">
              <a:buNone/>
            </a:pPr>
            <a:r>
              <a:rPr lang="ru-RU" dirty="0" smtClean="0"/>
              <a:t>Есть 2-3 лексических ошибки ИЛИ словарный запас ограничен (т.е. очевидно повторное использование одних и тех же слов).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92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Лексика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/>
              <a:t>    1 балл</a:t>
            </a:r>
          </a:p>
          <a:p>
            <a:pPr marL="0" indent="0">
              <a:buNone/>
            </a:pPr>
            <a:r>
              <a:rPr lang="ru-RU" dirty="0" smtClean="0"/>
              <a:t>4 лексических ошибки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56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Лексика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/>
              <a:t>    0 баллов</a:t>
            </a:r>
          </a:p>
          <a:p>
            <a:pPr marL="0" indent="0">
              <a:buNone/>
            </a:pPr>
            <a:r>
              <a:rPr lang="ru-RU" dirty="0" smtClean="0"/>
              <a:t>5 и более лексических ошибок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71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Грамматика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/>
              <a:t>    3 балла</a:t>
            </a:r>
          </a:p>
          <a:p>
            <a:r>
              <a:rPr lang="ru-RU" dirty="0" smtClean="0"/>
              <a:t>Грамматика высокого уровня сложности; допускаются 1-2 грамматические ошибки.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33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Грамматика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/>
              <a:t>2</a:t>
            </a:r>
            <a:r>
              <a:rPr lang="ru-RU" b="1" i="1" dirty="0" smtClean="0"/>
              <a:t> балла</a:t>
            </a:r>
          </a:p>
          <a:p>
            <a:pPr marL="0" indent="0">
              <a:buNone/>
            </a:pPr>
            <a:r>
              <a:rPr lang="ru-RU" dirty="0" smtClean="0"/>
              <a:t>3-4 грамматические ошибки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70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Грамматика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smtClean="0"/>
              <a:t>1 балл</a:t>
            </a:r>
          </a:p>
          <a:p>
            <a:pPr marL="0" indent="0">
              <a:buNone/>
            </a:pPr>
            <a:r>
              <a:rPr lang="ru-RU" dirty="0" smtClean="0"/>
              <a:t>5-7 грамматических ошибок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67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Грамматика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/>
              <a:t>0</a:t>
            </a:r>
            <a:r>
              <a:rPr lang="ru-RU" b="1" i="1" dirty="0" smtClean="0"/>
              <a:t> баллов</a:t>
            </a:r>
          </a:p>
          <a:p>
            <a:pPr marL="0" indent="0">
              <a:buNone/>
            </a:pPr>
            <a:r>
              <a:rPr lang="ru-RU" dirty="0" smtClean="0"/>
              <a:t>8 и более грамматических ошибок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57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Орфография и пунктуация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smtClean="0"/>
              <a:t>2 балла</a:t>
            </a:r>
          </a:p>
          <a:p>
            <a:pPr marL="0" indent="0">
              <a:buNone/>
            </a:pPr>
            <a:r>
              <a:rPr lang="ru-RU" dirty="0" smtClean="0"/>
              <a:t>Допускается 1 орфографическая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 smtClean="0"/>
              <a:t>/</a:t>
            </a:r>
            <a:r>
              <a:rPr lang="ru-RU" dirty="0" smtClean="0"/>
              <a:t>ИЛИ 1 пунктуационная ошибка.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56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Орфография и пунктуация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 smtClean="0"/>
              <a:t>1 балл</a:t>
            </a:r>
          </a:p>
          <a:p>
            <a:pPr marL="0" indent="0">
              <a:buNone/>
            </a:pPr>
            <a:r>
              <a:rPr lang="ru-RU" dirty="0" smtClean="0"/>
              <a:t>2-4 орфографических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И</a:t>
            </a:r>
            <a:r>
              <a:rPr lang="en-US" dirty="0"/>
              <a:t>/</a:t>
            </a:r>
            <a:r>
              <a:rPr lang="ru-RU" dirty="0"/>
              <a:t>ИЛИ </a:t>
            </a:r>
            <a:r>
              <a:rPr lang="ru-RU" dirty="0" smtClean="0"/>
              <a:t>пунктуационных ошибки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71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Орфография и пунктуация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b="1" i="1" dirty="0"/>
              <a:t>0</a:t>
            </a:r>
            <a:r>
              <a:rPr lang="ru-RU" b="1" i="1" dirty="0" smtClean="0"/>
              <a:t> баллов</a:t>
            </a:r>
          </a:p>
          <a:p>
            <a:pPr marL="0" indent="0">
              <a:buNone/>
            </a:pPr>
            <a:r>
              <a:rPr lang="ru-RU" dirty="0" smtClean="0"/>
              <a:t>5 и более орфографических </a:t>
            </a:r>
            <a:r>
              <a:rPr lang="ru-RU" dirty="0"/>
              <a:t>И</a:t>
            </a:r>
            <a:r>
              <a:rPr lang="en-US" dirty="0"/>
              <a:t>/</a:t>
            </a:r>
            <a:r>
              <a:rPr lang="ru-RU" dirty="0" smtClean="0"/>
              <a:t>ИЛИ пунктуационных ошибок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71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Пунктуационные ошибки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отсутствие </a:t>
            </a:r>
            <a:r>
              <a:rPr lang="ru-RU" dirty="0"/>
              <a:t>запятой при </a:t>
            </a:r>
            <a:r>
              <a:rPr lang="ru-RU" dirty="0" smtClean="0"/>
              <a:t>перечислении;</a:t>
            </a:r>
          </a:p>
          <a:p>
            <a:pPr lvl="0"/>
            <a:r>
              <a:rPr lang="ru-RU" dirty="0" smtClean="0"/>
              <a:t> </a:t>
            </a:r>
            <a:r>
              <a:rPr lang="ru-RU" dirty="0"/>
              <a:t>отсутствие запятой при</a:t>
            </a:r>
            <a:r>
              <a:rPr lang="ru-RU" dirty="0" smtClean="0"/>
              <a:t> СЛС;</a:t>
            </a:r>
          </a:p>
          <a:p>
            <a:pPr lvl="0"/>
            <a:r>
              <a:rPr lang="ru-RU" dirty="0"/>
              <a:t>о</a:t>
            </a:r>
            <a:r>
              <a:rPr lang="ru-RU" dirty="0" smtClean="0"/>
              <a:t>тсутствие </a:t>
            </a:r>
            <a:r>
              <a:rPr lang="ru-RU" smtClean="0"/>
              <a:t>кавычек ИЛИ </a:t>
            </a:r>
            <a:r>
              <a:rPr lang="ru-RU" dirty="0" smtClean="0"/>
              <a:t>запятой  </a:t>
            </a:r>
            <a:r>
              <a:rPr lang="ru-RU" smtClean="0"/>
              <a:t>ИЛИ двоеточия при </a:t>
            </a:r>
            <a:r>
              <a:rPr lang="ru-RU" dirty="0" smtClean="0"/>
              <a:t>прямой речи;</a:t>
            </a:r>
          </a:p>
          <a:p>
            <a:pPr lvl="0"/>
            <a:r>
              <a:rPr lang="ru-RU" dirty="0" smtClean="0"/>
              <a:t>заглавная </a:t>
            </a:r>
            <a:r>
              <a:rPr lang="ru-RU" dirty="0"/>
              <a:t>буква в слове, которое должно быть написано со строчной буквы, </a:t>
            </a:r>
            <a:r>
              <a:rPr lang="ru-RU" dirty="0" smtClean="0"/>
              <a:t>например: </a:t>
            </a:r>
            <a:r>
              <a:rPr lang="en-US" dirty="0" smtClean="0"/>
              <a:t>I think that fashionable and good clothes can influence our </a:t>
            </a:r>
            <a:r>
              <a:rPr lang="en-US" dirty="0" err="1" smtClean="0"/>
              <a:t>behaviour</a:t>
            </a:r>
            <a:r>
              <a:rPr lang="en-US" dirty="0" smtClean="0"/>
              <a:t> and When a person looks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616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Прочие важные моменты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dirty="0" smtClean="0"/>
              <a:t>Третья проверка: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dirty="0" smtClean="0"/>
              <a:t>1.</a:t>
            </a:r>
            <a:r>
              <a:rPr lang="en-US" dirty="0" smtClean="0"/>
              <a:t> </a:t>
            </a:r>
            <a:r>
              <a:rPr lang="ru-RU" dirty="0" smtClean="0"/>
              <a:t>Если </a:t>
            </a:r>
            <a:r>
              <a:rPr lang="ru-RU" dirty="0"/>
              <a:t>расхождение сумм баллов, выставленных двумя экспертами </a:t>
            </a:r>
            <a:r>
              <a:rPr lang="ru-RU" dirty="0" smtClean="0"/>
              <a:t>за</a:t>
            </a:r>
            <a:r>
              <a:rPr lang="en-US" dirty="0" smtClean="0"/>
              <a:t> </a:t>
            </a:r>
            <a:r>
              <a:rPr lang="ru-RU" dirty="0" smtClean="0"/>
              <a:t>задание </a:t>
            </a:r>
            <a:r>
              <a:rPr lang="ru-RU" dirty="0"/>
              <a:t>39 по всем (трём) позициям оценивания данного задания, </a:t>
            </a:r>
            <a:r>
              <a:rPr lang="ru-RU" dirty="0" smtClean="0"/>
              <a:t>составляет</a:t>
            </a:r>
            <a:r>
              <a:rPr lang="en-US" dirty="0" smtClean="0"/>
              <a:t> </a:t>
            </a:r>
            <a:r>
              <a:rPr lang="ru-RU" dirty="0" smtClean="0"/>
              <a:t>2 </a:t>
            </a:r>
            <a:r>
              <a:rPr lang="ru-RU" dirty="0"/>
              <a:t>или более балла, то третий эксперт выставляет баллы по всем трём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dirty="0"/>
              <a:t>позициям оценивания задания 39.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dirty="0"/>
              <a:t>2. Если расхождение сумм баллов, выставленных двумя экспертами </a:t>
            </a:r>
            <a:r>
              <a:rPr lang="ru-RU" dirty="0" smtClean="0"/>
              <a:t>за</a:t>
            </a:r>
            <a:r>
              <a:rPr lang="en-US" dirty="0" smtClean="0"/>
              <a:t> </a:t>
            </a:r>
            <a:r>
              <a:rPr lang="ru-RU" dirty="0" smtClean="0"/>
              <a:t>задание </a:t>
            </a:r>
            <a:r>
              <a:rPr lang="ru-RU" dirty="0"/>
              <a:t>40 по всем (пяти) позициям оценивания данного задания, </a:t>
            </a:r>
            <a:r>
              <a:rPr lang="ru-RU" dirty="0" smtClean="0"/>
              <a:t>составляет</a:t>
            </a:r>
            <a:r>
              <a:rPr lang="en-US" dirty="0" smtClean="0"/>
              <a:t> </a:t>
            </a:r>
            <a:r>
              <a:rPr lang="ru-RU" dirty="0" smtClean="0"/>
              <a:t>4 </a:t>
            </a:r>
            <a:r>
              <a:rPr lang="ru-RU" dirty="0"/>
              <a:t>или более баллов, то третий эксперт выставляет баллы по всем пяти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dirty="0"/>
              <a:t>позициям оценивания задания 40.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32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http://new.asou-mo.ru/index.php/ru/strukture/2015-12-24-07-01-04/2015-12-29-07-42-23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/>
              <a:t>Материалы семинаров по всем предметам ЕГЭ-2018 для экспертов Московской области. </a:t>
            </a:r>
          </a:p>
          <a:p>
            <a:r>
              <a:rPr lang="ru-RU" dirty="0" smtClean="0"/>
              <a:t>Английский </a:t>
            </a:r>
            <a:r>
              <a:rPr lang="ru-RU" dirty="0"/>
              <a:t>язык </a:t>
            </a:r>
            <a:r>
              <a:rPr lang="ru-RU" dirty="0" smtClean="0"/>
              <a:t>ЕГЭ </a:t>
            </a:r>
            <a:r>
              <a:rPr lang="ru-RU" u="sng" dirty="0" smtClean="0">
                <a:hlinkClick r:id="rId3"/>
              </a:rPr>
              <a:t>https</a:t>
            </a:r>
            <a:r>
              <a:rPr lang="ru-RU" u="sng" dirty="0">
                <a:hlinkClick r:id="rId3"/>
              </a:rPr>
              <a:t>://</a:t>
            </a:r>
            <a:r>
              <a:rPr lang="ru-RU" u="sng" dirty="0" smtClean="0">
                <a:hlinkClick r:id="rId3"/>
              </a:rPr>
              <a:t>cloud.mail.ru/public/BVxd/Mi3Hdoyic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Подготовка экспертов. </a:t>
            </a:r>
            <a:r>
              <a:rPr lang="ru-RU" dirty="0" smtClean="0">
                <a:solidFill>
                  <a:prstClr val="black"/>
                </a:solidFill>
              </a:rPr>
              <a:t>к.ф.н</a:t>
            </a:r>
            <a:r>
              <a:rPr lang="ru-RU" dirty="0">
                <a:solidFill>
                  <a:prstClr val="black"/>
                </a:solidFill>
              </a:rPr>
              <a:t>., </a:t>
            </a:r>
            <a:r>
              <a:rPr lang="ru-RU" dirty="0" smtClean="0">
                <a:solidFill>
                  <a:prstClr val="black"/>
                </a:solidFill>
              </a:rPr>
              <a:t>доцент ГБОУ </a:t>
            </a:r>
            <a:r>
              <a:rPr lang="ru-RU" dirty="0">
                <a:solidFill>
                  <a:prstClr val="black"/>
                </a:solidFill>
              </a:rPr>
              <a:t>ВО МО «АСОУ</a:t>
            </a:r>
            <a:r>
              <a:rPr lang="ru-RU" dirty="0" smtClean="0">
                <a:solidFill>
                  <a:prstClr val="black"/>
                </a:solidFill>
              </a:rPr>
              <a:t>» Д.В</a:t>
            </a:r>
            <a:r>
              <a:rPr lang="ru-RU" dirty="0">
                <a:solidFill>
                  <a:prstClr val="black"/>
                </a:solidFill>
              </a:rPr>
              <a:t>. </a:t>
            </a:r>
            <a:r>
              <a:rPr lang="ru-RU" dirty="0" err="1" smtClean="0">
                <a:solidFill>
                  <a:prstClr val="black"/>
                </a:solidFill>
              </a:rPr>
              <a:t>Драгайцев</a:t>
            </a:r>
            <a:endParaRPr lang="ru-RU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  <a:hlinkClick r:id="rId4"/>
              </a:rPr>
              <a:t>https</a:t>
            </a:r>
            <a:r>
              <a:rPr lang="en-US" dirty="0">
                <a:solidFill>
                  <a:prstClr val="black"/>
                </a:solidFill>
                <a:hlinkClick r:id="rId4"/>
              </a:rPr>
              <a:t>://</a:t>
            </a:r>
            <a:r>
              <a:rPr lang="en-US" dirty="0" smtClean="0">
                <a:solidFill>
                  <a:prstClr val="black"/>
                </a:solidFill>
                <a:hlinkClick r:id="rId4"/>
              </a:rPr>
              <a:t>cloud.mail.ru/public/BVxd/Mi3Hdoyic/17.01.2018%2C%2029.01.2018.pptx</a:t>
            </a:r>
            <a:endParaRPr lang="ru-RU" dirty="0" smtClean="0">
              <a:solidFill>
                <a:prstClr val="black"/>
              </a:solidFill>
            </a:endParaRPr>
          </a:p>
          <a:p>
            <a:r>
              <a:rPr lang="en-US" dirty="0" smtClean="0">
                <a:solidFill>
                  <a:prstClr val="black"/>
                </a:solidFill>
                <a:hlinkClick r:id="rId5"/>
              </a:rPr>
              <a:t>http</a:t>
            </a:r>
            <a:r>
              <a:rPr lang="en-US" dirty="0">
                <a:solidFill>
                  <a:prstClr val="black"/>
                </a:solidFill>
                <a:hlinkClick r:id="rId5"/>
              </a:rPr>
              <a:t>://</a:t>
            </a:r>
            <a:r>
              <a:rPr lang="en-US" dirty="0" smtClean="0">
                <a:solidFill>
                  <a:prstClr val="black"/>
                </a:solidFill>
                <a:hlinkClick r:id="rId5"/>
              </a:rPr>
              <a:t>www.fipi.ru/ege-i-gve-11/dlya-predmetnyh-komissiy-subektov-rf</a:t>
            </a:r>
            <a:r>
              <a:rPr lang="ru-RU" dirty="0" smtClean="0">
                <a:solidFill>
                  <a:prstClr val="black"/>
                </a:solidFill>
              </a:rPr>
              <a:t>. Английский язык.(письменная часть)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1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</TotalTime>
  <Words>1680</Words>
  <Application>Microsoft Office PowerPoint</Application>
  <PresentationFormat>Экран (4:3)</PresentationFormat>
  <Paragraphs>197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Стратегии подготовки выпускников к написанию задания с развёрнутым ответом (40). </vt:lpstr>
      <vt:lpstr>Расписание ЕГЭ 2018  Основной этап</vt:lpstr>
      <vt:lpstr>ЕГЭ 2018</vt:lpstr>
      <vt:lpstr>Обратите внимание детей на написание букв. </vt:lpstr>
      <vt:lpstr>ВАЖНО!!!</vt:lpstr>
      <vt:lpstr>Презентация PowerPoint</vt:lpstr>
      <vt:lpstr>Презентация PowerPoint</vt:lpstr>
      <vt:lpstr>Презентация PowerPoint</vt:lpstr>
      <vt:lpstr>Лексические ошибки</vt:lpstr>
      <vt:lpstr>Грамматические ошибки</vt:lpstr>
      <vt:lpstr>Орфографические ошибки</vt:lpstr>
      <vt:lpstr>Ошибки в организации (критерий 2)</vt:lpstr>
      <vt:lpstr>Презентация PowerPoint</vt:lpstr>
      <vt:lpstr>Презентация PowerPoint</vt:lpstr>
      <vt:lpstr>Пример задания</vt:lpstr>
      <vt:lpstr>Презентация PowerPoint</vt:lpstr>
      <vt:lpstr>Презентация PowerPoint</vt:lpstr>
      <vt:lpstr>Решение коммуникативной задачи</vt:lpstr>
      <vt:lpstr>Презентация PowerPoint</vt:lpstr>
      <vt:lpstr>Презентация PowerPoint</vt:lpstr>
      <vt:lpstr>Решение коммуникативной задачи</vt:lpstr>
      <vt:lpstr>Решение коммуникативной задачи</vt:lpstr>
      <vt:lpstr>Решение коммуникативной задачи</vt:lpstr>
      <vt:lpstr>Презентация PowerPoint</vt:lpstr>
      <vt:lpstr>Важно:</vt:lpstr>
      <vt:lpstr>Важно:</vt:lpstr>
      <vt:lpstr>Презентация PowerPoint</vt:lpstr>
      <vt:lpstr>Организация текста</vt:lpstr>
      <vt:lpstr>Организация текста</vt:lpstr>
      <vt:lpstr>Организация текста</vt:lpstr>
      <vt:lpstr>Организация текста</vt:lpstr>
      <vt:lpstr>Важно:</vt:lpstr>
      <vt:lpstr>Лексика</vt:lpstr>
      <vt:lpstr>Лексика</vt:lpstr>
      <vt:lpstr>Лексика</vt:lpstr>
      <vt:lpstr>Лексика</vt:lpstr>
      <vt:lpstr>Грамматика</vt:lpstr>
      <vt:lpstr>Грамматика</vt:lpstr>
      <vt:lpstr>Грамматика</vt:lpstr>
      <vt:lpstr>Грамматика</vt:lpstr>
      <vt:lpstr>Орфография и пунктуация</vt:lpstr>
      <vt:lpstr>Орфография и пунктуация</vt:lpstr>
      <vt:lpstr>Орфография и пунктуация</vt:lpstr>
      <vt:lpstr>Пунктуационные ошибки</vt:lpstr>
      <vt:lpstr>Прочие важные моменты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Иванов Сергей Геннадьевич</dc:creator>
  <cp:lastModifiedBy>Victoria</cp:lastModifiedBy>
  <cp:revision>102</cp:revision>
  <dcterms:created xsi:type="dcterms:W3CDTF">2015-09-28T12:25:52Z</dcterms:created>
  <dcterms:modified xsi:type="dcterms:W3CDTF">2018-03-27T19:56:53Z</dcterms:modified>
</cp:coreProperties>
</file>