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sldIdLst>
    <p:sldId id="256" r:id="rId2"/>
    <p:sldId id="268" r:id="rId3"/>
    <p:sldId id="271" r:id="rId4"/>
    <p:sldId id="272" r:id="rId5"/>
    <p:sldId id="335" r:id="rId6"/>
    <p:sldId id="274" r:id="rId7"/>
    <p:sldId id="297" r:id="rId8"/>
    <p:sldId id="269" r:id="rId9"/>
    <p:sldId id="273" r:id="rId10"/>
    <p:sldId id="300" r:id="rId11"/>
    <p:sldId id="298" r:id="rId12"/>
    <p:sldId id="301" r:id="rId13"/>
    <p:sldId id="303" r:id="rId14"/>
    <p:sldId id="302" r:id="rId15"/>
    <p:sldId id="258" r:id="rId16"/>
    <p:sldId id="279" r:id="rId17"/>
    <p:sldId id="284" r:id="rId18"/>
    <p:sldId id="275" r:id="rId19"/>
    <p:sldId id="280" r:id="rId20"/>
    <p:sldId id="276" r:id="rId21"/>
    <p:sldId id="336" r:id="rId22"/>
    <p:sldId id="337" r:id="rId23"/>
    <p:sldId id="338" r:id="rId24"/>
    <p:sldId id="295" r:id="rId25"/>
    <p:sldId id="293" r:id="rId26"/>
    <p:sldId id="339" r:id="rId27"/>
    <p:sldId id="341" r:id="rId28"/>
    <p:sldId id="322" r:id="rId29"/>
    <p:sldId id="342" r:id="rId30"/>
    <p:sldId id="344" r:id="rId31"/>
    <p:sldId id="333" r:id="rId32"/>
    <p:sldId id="334" r:id="rId33"/>
    <p:sldId id="331" r:id="rId34"/>
    <p:sldId id="347" r:id="rId35"/>
    <p:sldId id="346" r:id="rId36"/>
    <p:sldId id="348" r:id="rId37"/>
    <p:sldId id="350" r:id="rId38"/>
    <p:sldId id="351" r:id="rId39"/>
    <p:sldId id="352" r:id="rId40"/>
    <p:sldId id="353" r:id="rId41"/>
    <p:sldId id="281" r:id="rId42"/>
    <p:sldId id="354" r:id="rId43"/>
    <p:sldId id="304" r:id="rId44"/>
    <p:sldId id="305" r:id="rId45"/>
    <p:sldId id="306" r:id="rId46"/>
    <p:sldId id="277" r:id="rId47"/>
    <p:sldId id="285" r:id="rId48"/>
    <p:sldId id="312" r:id="rId49"/>
    <p:sldId id="287" r:id="rId50"/>
    <p:sldId id="288" r:id="rId51"/>
    <p:sldId id="289" r:id="rId52"/>
    <p:sldId id="308" r:id="rId53"/>
    <p:sldId id="278" r:id="rId54"/>
    <p:sldId id="309" r:id="rId55"/>
    <p:sldId id="310" r:id="rId56"/>
    <p:sldId id="314" r:id="rId57"/>
    <p:sldId id="313" r:id="rId58"/>
    <p:sldId id="315" r:id="rId59"/>
    <p:sldId id="316" r:id="rId60"/>
    <p:sldId id="317" r:id="rId61"/>
    <p:sldId id="320" r:id="rId62"/>
    <p:sldId id="321" r:id="rId63"/>
    <p:sldId id="260" r:id="rId64"/>
    <p:sldId id="356" r:id="rId65"/>
    <p:sldId id="355" r:id="rId66"/>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2" d="100"/>
          <a:sy n="62" d="100"/>
        </p:scale>
        <p:origin x="-1374" y="-8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23" name="Прямоугольник 22"/>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4" name="Прямоугольник 23"/>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5" name="Прямоугольник 24"/>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6" name="Прямоугольник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Прямоугольник 26"/>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0" name="Скругленный прямоугольник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1" name="Скругленный прямоугольник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Прямоугольник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Прямоугольник 9"/>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оугольник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Прямоугольник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Заголовок 7"/>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a:xfrm>
            <a:off x="6705600" y="4206240"/>
            <a:ext cx="960120" cy="457200"/>
          </a:xfrm>
        </p:spPr>
        <p:txBody>
          <a:bodyPr/>
          <a:lstStyle/>
          <a:p>
            <a:fld id="{B3EC83B1-24FE-4518-8655-F00CC865E66F}" type="datetimeFigureOut">
              <a:rPr lang="ru-RU" smtClean="0"/>
              <a:t>30.03.2016</a:t>
            </a:fld>
            <a:endParaRPr lang="ru-RU"/>
          </a:p>
        </p:txBody>
      </p:sp>
      <p:sp>
        <p:nvSpPr>
          <p:cNvPr id="17" name="Нижний колонтитул 16"/>
          <p:cNvSpPr>
            <a:spLocks noGrp="1"/>
          </p:cNvSpPr>
          <p:nvPr>
            <p:ph type="ftr" sz="quarter" idx="11"/>
          </p:nvPr>
        </p:nvSpPr>
        <p:spPr>
          <a:xfrm>
            <a:off x="5410200" y="4205288"/>
            <a:ext cx="1295400" cy="457200"/>
          </a:xfrm>
        </p:spPr>
        <p:txBody>
          <a:bodyPr/>
          <a:lstStyle/>
          <a:p>
            <a:endParaRPr lang="ru-RU"/>
          </a:p>
        </p:txBody>
      </p:sp>
      <p:sp>
        <p:nvSpPr>
          <p:cNvPr id="29" name="Номер слайда 28"/>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1F454F29-EAB6-4233-B2AD-0835211E9FE8}"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Объект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B3EC83B1-24FE-4518-8655-F00CC865E66F}" type="datetimeFigureOut">
              <a:rPr lang="ru-RU" smtClean="0"/>
              <a:t>30.03.2016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1F454F29-EAB6-4233-B2AD-0835211E9FE8}"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B3EC83B1-24FE-4518-8655-F00CC865E66F}" type="datetimeFigureOut">
              <a:rPr lang="ru-RU" smtClean="0"/>
              <a:t>30.03.2016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1F454F29-EAB6-4233-B2AD-0835211E9FE8}"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Объект 2"/>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Объект 3"/>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B3EC83B1-24FE-4518-8655-F00CC865E66F}" type="datetimeFigureOut">
              <a:rPr lang="ru-RU" smtClean="0"/>
              <a:t>30.03.2016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1F454F29-EAB6-4233-B2AD-0835211E9FE8}"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81000" y="1143000"/>
            <a:ext cx="8382000" cy="1069848"/>
          </a:xfrm>
        </p:spPr>
        <p:txBody>
          <a:bodyPr anchor="ctr"/>
          <a:lstStyle>
            <a:lvl1pPr>
              <a:defRPr sz="4000" b="0" i="0" cap="none" baseline="0"/>
            </a:lvl1pPr>
          </a:lstStyle>
          <a:p>
            <a:r>
              <a:rPr kumimoji="0" lang="ru-RU" smtClean="0"/>
              <a:t>Образец заголовка</a:t>
            </a:r>
            <a:endParaRPr kumimoji="0" lang="en-US"/>
          </a:p>
        </p:txBody>
      </p:sp>
      <p:sp>
        <p:nvSpPr>
          <p:cNvPr id="3" name="Текст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Объект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Объект 5"/>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6" name="Дата 25"/>
          <p:cNvSpPr>
            <a:spLocks noGrp="1"/>
          </p:cNvSpPr>
          <p:nvPr>
            <p:ph type="dt" sz="half" idx="10"/>
          </p:nvPr>
        </p:nvSpPr>
        <p:spPr/>
        <p:txBody>
          <a:bodyPr rtlCol="0"/>
          <a:lstStyle/>
          <a:p>
            <a:fld id="{B3EC83B1-24FE-4518-8655-F00CC865E66F}" type="datetimeFigureOut">
              <a:rPr lang="ru-RU" smtClean="0"/>
              <a:t>30.03.2016</a:t>
            </a:fld>
            <a:endParaRPr lang="ru-RU"/>
          </a:p>
        </p:txBody>
      </p:sp>
      <p:sp>
        <p:nvSpPr>
          <p:cNvPr id="27" name="Номер слайда 26"/>
          <p:cNvSpPr>
            <a:spLocks noGrp="1"/>
          </p:cNvSpPr>
          <p:nvPr>
            <p:ph type="sldNum" sz="quarter" idx="11"/>
          </p:nvPr>
        </p:nvSpPr>
        <p:spPr/>
        <p:txBody>
          <a:bodyPr rtlCol="0"/>
          <a:lstStyle/>
          <a:p>
            <a:fld id="{1F454F29-EAB6-4233-B2AD-0835211E9FE8}" type="slidenum">
              <a:rPr lang="ru-RU" smtClean="0"/>
              <a:t>‹#›</a:t>
            </a:fld>
            <a:endParaRPr lang="ru-RU"/>
          </a:p>
        </p:txBody>
      </p:sp>
      <p:sp>
        <p:nvSpPr>
          <p:cNvPr id="28" name="Нижний колонтитул 27"/>
          <p:cNvSpPr>
            <a:spLocks noGrp="1"/>
          </p:cNvSpPr>
          <p:nvPr>
            <p:ph type="ftr" sz="quarter" idx="12"/>
          </p:nvPr>
        </p:nvSpPr>
        <p:spPr/>
        <p:txBody>
          <a:bodyPr rtlCol="0"/>
          <a:lstStyle/>
          <a:p>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ru-RU" smtClean="0"/>
              <a:t>Образец заголовка</a:t>
            </a:r>
            <a:endParaRPr kumimoji="0" lang="en-US"/>
          </a:p>
        </p:txBody>
      </p:sp>
      <p:sp>
        <p:nvSpPr>
          <p:cNvPr id="3" name="Дата 2"/>
          <p:cNvSpPr>
            <a:spLocks noGrp="1"/>
          </p:cNvSpPr>
          <p:nvPr>
            <p:ph type="dt" sz="half" idx="10"/>
          </p:nvPr>
        </p:nvSpPr>
        <p:spPr>
          <a:xfrm>
            <a:off x="6583680" y="612648"/>
            <a:ext cx="957264" cy="457200"/>
          </a:xfrm>
        </p:spPr>
        <p:txBody>
          <a:bodyPr/>
          <a:lstStyle/>
          <a:p>
            <a:fld id="{B3EC83B1-24FE-4518-8655-F00CC865E66F}" type="datetimeFigureOut">
              <a:rPr lang="ru-RU" smtClean="0"/>
              <a:t>30.03.2016</a:t>
            </a:fld>
            <a:endParaRPr lang="ru-RU"/>
          </a:p>
        </p:txBody>
      </p:sp>
      <p:sp>
        <p:nvSpPr>
          <p:cNvPr id="4" name="Нижний колонтитул 3"/>
          <p:cNvSpPr>
            <a:spLocks noGrp="1"/>
          </p:cNvSpPr>
          <p:nvPr>
            <p:ph type="ftr" sz="quarter" idx="11"/>
          </p:nvPr>
        </p:nvSpPr>
        <p:spPr>
          <a:xfrm>
            <a:off x="5257800" y="612648"/>
            <a:ext cx="1325880" cy="457200"/>
          </a:xfrm>
        </p:spPr>
        <p:txBody>
          <a:bodyPr/>
          <a:lstStyle/>
          <a:p>
            <a:endParaRPr lang="ru-RU"/>
          </a:p>
        </p:txBody>
      </p:sp>
      <p:sp>
        <p:nvSpPr>
          <p:cNvPr id="5" name="Номер слайда 4"/>
          <p:cNvSpPr>
            <a:spLocks noGrp="1"/>
          </p:cNvSpPr>
          <p:nvPr>
            <p:ph type="sldNum" sz="quarter" idx="12"/>
          </p:nvPr>
        </p:nvSpPr>
        <p:spPr>
          <a:xfrm>
            <a:off x="8174736" y="2272"/>
            <a:ext cx="762000" cy="365760"/>
          </a:xfrm>
        </p:spPr>
        <p:txBody>
          <a:bodyPr/>
          <a:lstStyle/>
          <a:p>
            <a:fld id="{1F454F29-EAB6-4233-B2AD-0835211E9FE8}"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3EC83B1-24FE-4518-8655-F00CC865E66F}" type="datetimeFigureOut">
              <a:rPr lang="ru-RU" smtClean="0"/>
              <a:t>30.03.2016</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1F454F29-EAB6-4233-B2AD-0835211E9FE8}"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53496" y="1101970"/>
            <a:ext cx="3383280" cy="877824"/>
          </a:xfrm>
        </p:spPr>
        <p:txBody>
          <a:bodyPr anchor="b"/>
          <a:lstStyle>
            <a:lvl1pPr algn="l">
              <a:buNone/>
              <a:defRPr sz="1800" b="1"/>
            </a:lvl1pPr>
          </a:lstStyle>
          <a:p>
            <a:r>
              <a:rPr kumimoji="0" lang="ru-RU" smtClean="0"/>
              <a:t>Образец заголовка</a:t>
            </a:r>
            <a:endParaRPr kumimoji="0" lang="en-US"/>
          </a:p>
        </p:txBody>
      </p:sp>
      <p:sp>
        <p:nvSpPr>
          <p:cNvPr id="3" name="Текст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4" name="Объект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B3EC83B1-24FE-4518-8655-F00CC865E66F}" type="datetimeFigureOut">
              <a:rPr lang="ru-RU" smtClean="0"/>
              <a:t>30.03.2016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1F454F29-EAB6-4233-B2AD-0835211E9FE8}"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ru-RU" smtClean="0"/>
              <a:t>Вставка рисунка</a:t>
            </a:r>
            <a:endParaRPr kumimoji="0" lang="en-US" dirty="0"/>
          </a:p>
        </p:txBody>
      </p:sp>
      <p:sp>
        <p:nvSpPr>
          <p:cNvPr id="4" name="Текст 3"/>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B3EC83B1-24FE-4518-8655-F00CC865E66F}" type="datetimeFigureOut">
              <a:rPr lang="ru-RU" smtClean="0"/>
              <a:t>30.03.2016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1F454F29-EAB6-4233-B2AD-0835211E9FE8}"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B3EC83B1-24FE-4518-8655-F00CC865E66F}" type="datetimeFigureOut">
              <a:rPr lang="ru-RU" smtClean="0"/>
              <a:t>30.03.2016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1F454F29-EAB6-4233-B2AD-0835211E9FE8}"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781800" y="1143000"/>
            <a:ext cx="1905000" cy="5486400"/>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1143000"/>
            <a:ext cx="6248400" cy="5486400"/>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B3EC83B1-24FE-4518-8655-F00CC865E66F}" type="datetimeFigureOut">
              <a:rPr lang="ru-RU" smtClean="0"/>
              <a:t>30.03.2016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1F454F29-EAB6-4233-B2AD-0835211E9FE8}"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Прямоугольник 27"/>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Прямоугольник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0" name="Прямоугольник 29"/>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1" name="Прямоугольник 30"/>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Прямоугольник 31"/>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3" name="Скругленный прямоугольник 32"/>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4" name="Скругленный прямоугольник 33"/>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5" name="Прямоугольник 34"/>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Прямоугольник 35"/>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Прямоугольник 36"/>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8" name="Прямоугольник 37"/>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Прямоугольник 38"/>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0" name="Прямоугольник 39"/>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Заголовок 21"/>
          <p:cNvSpPr>
            <a:spLocks noGrp="1"/>
          </p:cNvSpPr>
          <p:nvPr>
            <p:ph type="title"/>
          </p:nvPr>
        </p:nvSpPr>
        <p:spPr>
          <a:xfrm>
            <a:off x="457200" y="1143000"/>
            <a:ext cx="8229600" cy="1066800"/>
          </a:xfrm>
          <a:prstGeom prst="rect">
            <a:avLst/>
          </a:prstGeom>
        </p:spPr>
        <p:txBody>
          <a:bodyPr vert="horz" anchor="ctr">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fld id="{B3EC83B1-24FE-4518-8655-F00CC865E66F}" type="datetimeFigureOut">
              <a:rPr lang="ru-RU" smtClean="0"/>
              <a:t>30.03.2016</a:t>
            </a:fld>
            <a:endParaRPr lang="ru-RU"/>
          </a:p>
        </p:txBody>
      </p:sp>
      <p:sp>
        <p:nvSpPr>
          <p:cNvPr id="3" name="Нижний колонтитул 2"/>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endParaRPr lang="ru-RU"/>
          </a:p>
        </p:txBody>
      </p:sp>
      <p:sp>
        <p:nvSpPr>
          <p:cNvPr id="23" name="Номер слайда 22"/>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fld id="{1F454F29-EAB6-4233-B2AD-0835211E9FE8}"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0" y="332656"/>
            <a:ext cx="8316416" cy="4752528"/>
          </a:xfrm>
        </p:spPr>
        <p:txBody>
          <a:bodyPr>
            <a:normAutofit fontScale="90000"/>
          </a:bodyPr>
          <a:lstStyle/>
          <a:p>
            <a:pPr algn="ctr"/>
            <a:r>
              <a:rPr lang="ru-RU" sz="3600" dirty="0"/>
              <a:t>Система подготовки выпускников к выполнению письменного задания 40 с развернутым ответом ЕГЭ по английскому языку. </a:t>
            </a:r>
            <a:br>
              <a:rPr lang="ru-RU" sz="3600" dirty="0"/>
            </a:br>
            <a:r>
              <a:rPr lang="ru-RU" sz="3600" dirty="0"/>
              <a:t>Практическое занятие по оцениванию письменного задания 40 с использованием критериев и дополнительных схем оценивания.</a:t>
            </a:r>
            <a:br>
              <a:rPr lang="ru-RU" sz="3600" dirty="0"/>
            </a:br>
            <a:r>
              <a:rPr lang="ru-RU" dirty="0">
                <a:effectLst/>
              </a:rPr>
              <a:t/>
            </a:r>
            <a:br>
              <a:rPr lang="ru-RU" dirty="0">
                <a:effectLst/>
              </a:rPr>
            </a:br>
            <a:endParaRPr lang="ru-RU" dirty="0"/>
          </a:p>
        </p:txBody>
      </p:sp>
      <p:sp>
        <p:nvSpPr>
          <p:cNvPr id="3" name="Подзаголовок 2"/>
          <p:cNvSpPr>
            <a:spLocks noGrp="1"/>
          </p:cNvSpPr>
          <p:nvPr>
            <p:ph type="subTitle" idx="1"/>
          </p:nvPr>
        </p:nvSpPr>
        <p:spPr>
          <a:xfrm>
            <a:off x="1547664" y="4653136"/>
            <a:ext cx="6984776" cy="1728192"/>
          </a:xfrm>
        </p:spPr>
        <p:txBody>
          <a:bodyPr>
            <a:normAutofit fontScale="92500"/>
          </a:bodyPr>
          <a:lstStyle/>
          <a:p>
            <a:r>
              <a:rPr lang="ru-RU" dirty="0"/>
              <a:t>Подготовила эксперт ЕГЭ по английскому языку, </a:t>
            </a:r>
            <a:br>
              <a:rPr lang="ru-RU" dirty="0"/>
            </a:br>
            <a:r>
              <a:rPr lang="ru-RU" dirty="0"/>
              <a:t>учитель английского языка МБОУ СОШ №1, </a:t>
            </a:r>
            <a:br>
              <a:rPr lang="ru-RU" dirty="0"/>
            </a:br>
            <a:r>
              <a:rPr lang="ru-RU" dirty="0"/>
              <a:t>Пащина Виктория Владимировна.  </a:t>
            </a:r>
            <a:br>
              <a:rPr lang="ru-RU" dirty="0"/>
            </a:br>
            <a:endParaRPr lang="ru-RU" dirty="0"/>
          </a:p>
        </p:txBody>
      </p:sp>
    </p:spTree>
    <p:extLst>
      <p:ext uri="{BB962C8B-B14F-4D97-AF65-F5344CB8AC3E}">
        <p14:creationId xmlns:p14="http://schemas.microsoft.com/office/powerpoint/2010/main" val="24210370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59632" y="1143000"/>
            <a:ext cx="7427168" cy="125760"/>
          </a:xfrm>
        </p:spPr>
        <p:txBody>
          <a:bodyPr>
            <a:normAutofit fontScale="90000"/>
          </a:bodyPr>
          <a:lstStyle/>
          <a:p>
            <a:endParaRPr lang="ru-RU" dirty="0"/>
          </a:p>
        </p:txBody>
      </p:sp>
      <p:sp>
        <p:nvSpPr>
          <p:cNvPr id="3" name="Объект 2"/>
          <p:cNvSpPr>
            <a:spLocks noGrp="1"/>
          </p:cNvSpPr>
          <p:nvPr>
            <p:ph idx="1"/>
          </p:nvPr>
        </p:nvSpPr>
        <p:spPr>
          <a:xfrm>
            <a:off x="467544" y="1124744"/>
            <a:ext cx="8219256" cy="5449792"/>
          </a:xfrm>
        </p:spPr>
        <p:txBody>
          <a:bodyPr>
            <a:normAutofit/>
          </a:bodyPr>
          <a:lstStyle/>
          <a:p>
            <a:pPr lvl="0"/>
            <a:r>
              <a:rPr lang="ru-RU" b="1" dirty="0"/>
              <a:t>Тип задания: </a:t>
            </a:r>
            <a:r>
              <a:rPr lang="ru-RU" dirty="0"/>
              <a:t>Развернутое письменное высказывание </a:t>
            </a:r>
          </a:p>
          <a:p>
            <a:r>
              <a:rPr lang="ru-RU" b="1" dirty="0"/>
              <a:t>Целесообразность стиля и формат: </a:t>
            </a:r>
            <a:r>
              <a:rPr lang="ru-RU" dirty="0"/>
              <a:t>Письменное высказывание с элементами рассуждения , нейтральный стиль , высокий  уровень (В2).</a:t>
            </a:r>
          </a:p>
          <a:p>
            <a:pPr lvl="0"/>
            <a:r>
              <a:rPr lang="ru-RU" b="1" dirty="0"/>
              <a:t>Рекомендуемое время выполнения: 6</a:t>
            </a:r>
            <a:r>
              <a:rPr lang="ru-RU" dirty="0"/>
              <a:t>0 мин.</a:t>
            </a:r>
          </a:p>
          <a:p>
            <a:r>
              <a:rPr lang="ru-RU" b="1" dirty="0"/>
              <a:t>Требуемый объем: </a:t>
            </a:r>
            <a:r>
              <a:rPr lang="ru-RU" dirty="0"/>
              <a:t>200–250 слов</a:t>
            </a:r>
            <a:r>
              <a:rPr lang="ru-RU" dirty="0" smtClean="0"/>
              <a:t>.</a:t>
            </a:r>
            <a:r>
              <a:rPr lang="ru-RU" dirty="0"/>
              <a:t> </a:t>
            </a:r>
            <a:r>
              <a:rPr lang="ru-RU" dirty="0" smtClean="0"/>
              <a:t>(допустимое </a:t>
            </a:r>
            <a:r>
              <a:rPr lang="ru-RU" dirty="0"/>
              <a:t>отклонение от заданного объема в задании  40 </a:t>
            </a:r>
            <a:r>
              <a:rPr lang="ru-RU" dirty="0" smtClean="0"/>
              <a:t>составляет </a:t>
            </a:r>
            <a:r>
              <a:rPr lang="ru-RU" dirty="0"/>
              <a:t>10</a:t>
            </a:r>
            <a:r>
              <a:rPr lang="ru-RU" dirty="0" smtClean="0"/>
              <a:t>%.)</a:t>
            </a:r>
            <a:endParaRPr lang="ru-RU" dirty="0"/>
          </a:p>
          <a:p>
            <a:pPr lvl="0"/>
            <a:endParaRPr lang="ru-RU" dirty="0"/>
          </a:p>
          <a:p>
            <a:endParaRPr lang="ru-RU" dirty="0"/>
          </a:p>
          <a:p>
            <a:endParaRPr lang="ru-RU" dirty="0"/>
          </a:p>
        </p:txBody>
      </p:sp>
    </p:spTree>
    <p:extLst>
      <p:ext uri="{BB962C8B-B14F-4D97-AF65-F5344CB8AC3E}">
        <p14:creationId xmlns:p14="http://schemas.microsoft.com/office/powerpoint/2010/main" val="14851515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764704"/>
            <a:ext cx="8229600" cy="1066800"/>
          </a:xfrm>
        </p:spPr>
        <p:txBody>
          <a:bodyPr>
            <a:normAutofit fontScale="90000"/>
          </a:bodyPr>
          <a:lstStyle/>
          <a:p>
            <a:pPr lvl="0" algn="ctr"/>
            <a:r>
              <a:rPr lang="ru-RU" b="1" dirty="0"/>
              <a:t>Что ожидается от учащегося?</a:t>
            </a:r>
            <a:r>
              <a:rPr lang="ru-RU" dirty="0"/>
              <a:t/>
            </a:r>
            <a:br>
              <a:rPr lang="ru-RU" dirty="0"/>
            </a:br>
            <a:endParaRPr lang="ru-RU" dirty="0"/>
          </a:p>
        </p:txBody>
      </p:sp>
      <p:sp>
        <p:nvSpPr>
          <p:cNvPr id="3" name="Объект 2"/>
          <p:cNvSpPr>
            <a:spLocks noGrp="1"/>
          </p:cNvSpPr>
          <p:nvPr>
            <p:ph idx="1"/>
          </p:nvPr>
        </p:nvSpPr>
        <p:spPr>
          <a:xfrm>
            <a:off x="539552" y="1772816"/>
            <a:ext cx="8208912" cy="4824536"/>
          </a:xfrm>
        </p:spPr>
        <p:txBody>
          <a:bodyPr>
            <a:normAutofit fontScale="77500" lnSpcReduction="20000"/>
          </a:bodyPr>
          <a:lstStyle/>
          <a:p>
            <a:pPr lvl="0"/>
            <a:r>
              <a:rPr lang="ru-RU" dirty="0" smtClean="0"/>
              <a:t>– </a:t>
            </a:r>
            <a:r>
              <a:rPr lang="ru-RU" dirty="0"/>
              <a:t>строить развернутое высказывание в контексте коммуникативной задачи и в заданном объеме;</a:t>
            </a:r>
          </a:p>
          <a:p>
            <a:pPr lvl="0"/>
            <a:r>
              <a:rPr lang="ru-RU" dirty="0"/>
              <a:t>– выражать собственное мнение/суждение;</a:t>
            </a:r>
          </a:p>
          <a:p>
            <a:pPr lvl="0"/>
            <a:r>
              <a:rPr lang="ru-RU" dirty="0"/>
              <a:t>– аргументировать свою точку зрения;</a:t>
            </a:r>
          </a:p>
          <a:p>
            <a:pPr lvl="0"/>
            <a:r>
              <a:rPr lang="ru-RU" dirty="0"/>
              <a:t>– приводить примеры в поддержку высказанных суждений;</a:t>
            </a:r>
          </a:p>
          <a:p>
            <a:pPr lvl="0"/>
            <a:r>
              <a:rPr lang="ru-RU" dirty="0"/>
              <a:t>– описывать события/факты/явления</a:t>
            </a:r>
          </a:p>
          <a:p>
            <a:pPr lvl="0"/>
            <a:r>
              <a:rPr lang="ru-RU" dirty="0"/>
              <a:t>– делать выводы;</a:t>
            </a:r>
          </a:p>
          <a:p>
            <a:pPr lvl="0"/>
            <a:r>
              <a:rPr lang="ru-RU" dirty="0"/>
              <a:t>– последовательно и логически правильно строить высказывание;</a:t>
            </a:r>
          </a:p>
          <a:p>
            <a:pPr lvl="0"/>
            <a:r>
              <a:rPr lang="ru-RU" dirty="0"/>
              <a:t>– использовать соответствующие средства логической связи;</a:t>
            </a:r>
          </a:p>
          <a:p>
            <a:pPr lvl="0"/>
            <a:r>
              <a:rPr lang="ru-RU" dirty="0"/>
              <a:t>– лексически, грамматически, орфографически и пунктуационно правильно оформить текст;</a:t>
            </a:r>
          </a:p>
          <a:p>
            <a:pPr lvl="0"/>
            <a:r>
              <a:rPr lang="ru-RU" dirty="0"/>
              <a:t>– стилистически правильно оформить текст (в соответствии с поставленной задачей – нейтрально)</a:t>
            </a:r>
          </a:p>
          <a:p>
            <a:endParaRPr lang="ru-RU" dirty="0"/>
          </a:p>
        </p:txBody>
      </p:sp>
    </p:spTree>
    <p:extLst>
      <p:ext uri="{BB962C8B-B14F-4D97-AF65-F5344CB8AC3E}">
        <p14:creationId xmlns:p14="http://schemas.microsoft.com/office/powerpoint/2010/main" val="6082513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980728"/>
            <a:ext cx="8136904" cy="792088"/>
          </a:xfrm>
        </p:spPr>
        <p:txBody>
          <a:bodyPr>
            <a:normAutofit fontScale="90000"/>
          </a:bodyPr>
          <a:lstStyle/>
          <a:p>
            <a:pPr algn="ctr"/>
            <a:r>
              <a:rPr lang="ru-RU" b="1" dirty="0"/>
              <a:t>Особенности оценивания заданий  40 :</a:t>
            </a:r>
            <a:r>
              <a:rPr lang="ru-RU" dirty="0"/>
              <a:t/>
            </a:r>
            <a:br>
              <a:rPr lang="ru-RU" dirty="0"/>
            </a:br>
            <a:endParaRPr lang="ru-RU" dirty="0"/>
          </a:p>
        </p:txBody>
      </p:sp>
      <p:sp>
        <p:nvSpPr>
          <p:cNvPr id="3" name="Объект 2"/>
          <p:cNvSpPr>
            <a:spLocks noGrp="1"/>
          </p:cNvSpPr>
          <p:nvPr>
            <p:ph idx="1"/>
          </p:nvPr>
        </p:nvSpPr>
        <p:spPr>
          <a:xfrm>
            <a:off x="467544" y="1700808"/>
            <a:ext cx="8352928" cy="4896544"/>
          </a:xfrm>
        </p:spPr>
        <p:txBody>
          <a:bodyPr>
            <a:normAutofit/>
          </a:bodyPr>
          <a:lstStyle/>
          <a:p>
            <a:r>
              <a:rPr lang="ru-RU" dirty="0"/>
              <a:t>– </a:t>
            </a:r>
            <a:r>
              <a:rPr lang="ru-RU" sz="3100" dirty="0"/>
              <a:t>При оценивании задания  40 (С2) особое внимание уделяется способности экзаменуемого продуцировать развёрнутое письменное высказывание. </a:t>
            </a:r>
          </a:p>
        </p:txBody>
      </p:sp>
    </p:spTree>
    <p:extLst>
      <p:ext uri="{BB962C8B-B14F-4D97-AF65-F5344CB8AC3E}">
        <p14:creationId xmlns:p14="http://schemas.microsoft.com/office/powerpoint/2010/main" val="3322199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692696"/>
            <a:ext cx="8229600" cy="1066800"/>
          </a:xfrm>
        </p:spPr>
        <p:txBody>
          <a:bodyPr>
            <a:normAutofit fontScale="90000"/>
          </a:bodyPr>
          <a:lstStyle/>
          <a:p>
            <a:pPr algn="ctr"/>
            <a:r>
              <a:rPr lang="ru-RU" dirty="0" smtClean="0"/>
              <a:t>Это </a:t>
            </a:r>
            <a:r>
              <a:rPr lang="ru-RU" dirty="0"/>
              <a:t>задание высокого уровня сложности, </a:t>
            </a:r>
          </a:p>
        </p:txBody>
      </p:sp>
      <p:sp>
        <p:nvSpPr>
          <p:cNvPr id="3" name="Объект 2"/>
          <p:cNvSpPr>
            <a:spLocks noGrp="1"/>
          </p:cNvSpPr>
          <p:nvPr>
            <p:ph idx="1"/>
          </p:nvPr>
        </p:nvSpPr>
        <p:spPr>
          <a:xfrm>
            <a:off x="467544" y="1700808"/>
            <a:ext cx="8352928" cy="4896544"/>
          </a:xfrm>
        </p:spPr>
        <p:txBody>
          <a:bodyPr>
            <a:normAutofit fontScale="92500" lnSpcReduction="10000"/>
          </a:bodyPr>
          <a:lstStyle/>
          <a:p>
            <a:pPr lvl="0"/>
            <a:r>
              <a:rPr lang="ru-RU" dirty="0" smtClean="0"/>
              <a:t>рассчитанное </a:t>
            </a:r>
            <a:r>
              <a:rPr lang="ru-RU" dirty="0"/>
              <a:t>на учащихся, изучавших иностранный язык на профильном уровне, достигших общеевропейского порогового уровня подготовки и приближающих к пороговому продвинутом уровню (В2). В силу этого, требования к ответу на задание 40 значительно выше, чем требования к ответу на задание 39 в плане языкового оформления текста. От учащегося ожидается богатый словарный запас и разнообразие используемых грамматических средств, и это следует учитывать при оценивании, а не ориентироваться чисто на количество тех или иных </a:t>
            </a:r>
            <a:r>
              <a:rPr lang="ru-RU" dirty="0" smtClean="0"/>
              <a:t>ошибок</a:t>
            </a:r>
            <a:r>
              <a:rPr lang="ru-RU" dirty="0"/>
              <a:t>.</a:t>
            </a:r>
            <a:endParaRPr lang="ru-RU" dirty="0"/>
          </a:p>
        </p:txBody>
      </p:sp>
    </p:spTree>
    <p:extLst>
      <p:ext uri="{BB962C8B-B14F-4D97-AF65-F5344CB8AC3E}">
        <p14:creationId xmlns:p14="http://schemas.microsoft.com/office/powerpoint/2010/main" val="40204099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692696"/>
            <a:ext cx="8229600" cy="1066800"/>
          </a:xfrm>
        </p:spPr>
        <p:txBody>
          <a:bodyPr>
            <a:normAutofit fontScale="90000"/>
          </a:bodyPr>
          <a:lstStyle/>
          <a:p>
            <a:pPr algn="ctr"/>
            <a:r>
              <a:rPr lang="ru-RU" b="1" dirty="0"/>
              <a:t>Особенности оценивания заданий  40 :</a:t>
            </a:r>
            <a:endParaRPr lang="ru-RU" dirty="0"/>
          </a:p>
        </p:txBody>
      </p:sp>
      <p:sp>
        <p:nvSpPr>
          <p:cNvPr id="3" name="Объект 2"/>
          <p:cNvSpPr>
            <a:spLocks noGrp="1"/>
          </p:cNvSpPr>
          <p:nvPr>
            <p:ph idx="1"/>
          </p:nvPr>
        </p:nvSpPr>
        <p:spPr>
          <a:xfrm>
            <a:off x="323528" y="1700808"/>
            <a:ext cx="8640960" cy="4752528"/>
          </a:xfrm>
        </p:spPr>
        <p:txBody>
          <a:bodyPr>
            <a:noAutofit/>
          </a:bodyPr>
          <a:lstStyle/>
          <a:p>
            <a:r>
              <a:rPr lang="ru-RU" sz="2400" b="1" dirty="0" smtClean="0"/>
              <a:t>Нарушения </a:t>
            </a:r>
            <a:r>
              <a:rPr lang="ru-RU" sz="2400" b="1" dirty="0"/>
              <a:t>в объеме </a:t>
            </a:r>
            <a:r>
              <a:rPr lang="ru-RU" sz="2400" dirty="0"/>
              <a:t>в задании  40 </a:t>
            </a:r>
            <a:r>
              <a:rPr lang="ru-RU" sz="2400" dirty="0" smtClean="0"/>
              <a:t> (</a:t>
            </a:r>
            <a:r>
              <a:rPr lang="ru-RU" sz="2400" dirty="0"/>
              <a:t>требуемый объем </a:t>
            </a:r>
            <a:r>
              <a:rPr lang="ru-RU" sz="2400" b="1" dirty="0"/>
              <a:t>200–250 слов</a:t>
            </a:r>
            <a:r>
              <a:rPr lang="ru-RU" sz="2400" dirty="0"/>
              <a:t>)</a:t>
            </a:r>
            <a:r>
              <a:rPr lang="ru-RU" sz="2400" b="1" dirty="0"/>
              <a:t>:</a:t>
            </a:r>
            <a:endParaRPr lang="ru-RU" sz="2400" dirty="0"/>
          </a:p>
          <a:p>
            <a:r>
              <a:rPr lang="ru-RU" sz="2400" dirty="0"/>
              <a:t>– если в задании  40 </a:t>
            </a:r>
            <a:r>
              <a:rPr lang="ru-RU" sz="2400" dirty="0" smtClean="0"/>
              <a:t>менее </a:t>
            </a:r>
            <a:r>
              <a:rPr lang="ru-RU" sz="2400" dirty="0"/>
              <a:t>180 слов, то задание проверке не подлежит и оценивается в 0 баллов;</a:t>
            </a:r>
          </a:p>
          <a:p>
            <a:r>
              <a:rPr lang="ru-RU" sz="2400" dirty="0"/>
              <a:t>– Если объем задания превышает допустимый в пределах 10%, т. е. в письме не более 275 слов, то задание проверяется полностью без снижения баллов;</a:t>
            </a:r>
          </a:p>
          <a:p>
            <a:r>
              <a:rPr lang="ru-RU" sz="2400" dirty="0"/>
              <a:t>– при превышении объема более чем на 10%, т. е. если в задании  </a:t>
            </a:r>
            <a:r>
              <a:rPr lang="ru-RU" sz="2400" dirty="0" smtClean="0"/>
              <a:t>40 </a:t>
            </a:r>
            <a:r>
              <a:rPr lang="ru-RU" sz="2400" dirty="0"/>
              <a:t>более 275 слов, проверке подлежит только та часть работы, которая соответствует требуемому объему, т. е. с начала письменного высказывания отсчитываются 250 слов, которые и подлежат проверке.  </a:t>
            </a:r>
          </a:p>
          <a:p>
            <a:endParaRPr lang="ru-RU" sz="2400" dirty="0"/>
          </a:p>
        </p:txBody>
      </p:sp>
    </p:spTree>
    <p:extLst>
      <p:ext uri="{BB962C8B-B14F-4D97-AF65-F5344CB8AC3E}">
        <p14:creationId xmlns:p14="http://schemas.microsoft.com/office/powerpoint/2010/main" val="2253253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692696"/>
            <a:ext cx="8229600" cy="1066800"/>
          </a:xfrm>
        </p:spPr>
        <p:txBody>
          <a:bodyPr>
            <a:normAutofit fontScale="90000"/>
          </a:bodyPr>
          <a:lstStyle/>
          <a:p>
            <a:pPr algn="ctr"/>
            <a:r>
              <a:rPr lang="ru-RU" b="1" dirty="0"/>
              <a:t>Особенности оценивания заданий  40 :</a:t>
            </a:r>
            <a:endParaRPr lang="ru-RU" dirty="0"/>
          </a:p>
        </p:txBody>
      </p:sp>
      <p:sp>
        <p:nvSpPr>
          <p:cNvPr id="3" name="Объект 2"/>
          <p:cNvSpPr>
            <a:spLocks noGrp="1"/>
          </p:cNvSpPr>
          <p:nvPr>
            <p:ph idx="1"/>
          </p:nvPr>
        </p:nvSpPr>
        <p:spPr>
          <a:xfrm>
            <a:off x="467544" y="1772816"/>
            <a:ext cx="8229600" cy="4325112"/>
          </a:xfrm>
        </p:spPr>
        <p:txBody>
          <a:bodyPr>
            <a:normAutofit lnSpcReduction="10000"/>
          </a:bodyPr>
          <a:lstStyle/>
          <a:p>
            <a:r>
              <a:rPr lang="ru-RU" dirty="0"/>
              <a:t>Если сложное слово или сокращение, которые по правилам пишутся в одно слово, в работе ошибочно написаны в 2 слова, то эксперт при подсчете считает его как одно слово (т.е. по правилам орфографии). </a:t>
            </a:r>
          </a:p>
          <a:p>
            <a:r>
              <a:rPr lang="ru-RU" dirty="0"/>
              <a:t>Если 2 слова, которые по правилам пишутся раздельно, в работе ошибочно написаны слитно, как одно слово, то эксперт при подсчете считает их как 2 слова (т.е. по правилам орфографии</a:t>
            </a:r>
            <a:r>
              <a:rPr lang="ru-RU" dirty="0" smtClean="0"/>
              <a:t>). </a:t>
            </a:r>
            <a:endParaRPr lang="ru-RU" dirty="0"/>
          </a:p>
          <a:p>
            <a:endParaRPr lang="ru-RU" dirty="0"/>
          </a:p>
        </p:txBody>
      </p:sp>
    </p:spTree>
    <p:extLst>
      <p:ext uri="{BB962C8B-B14F-4D97-AF65-F5344CB8AC3E}">
        <p14:creationId xmlns:p14="http://schemas.microsoft.com/office/powerpoint/2010/main" val="16727278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764704"/>
            <a:ext cx="8229600" cy="1066800"/>
          </a:xfrm>
        </p:spPr>
        <p:txBody>
          <a:bodyPr>
            <a:normAutofit fontScale="90000"/>
          </a:bodyPr>
          <a:lstStyle/>
          <a:p>
            <a:pPr algn="ctr"/>
            <a:r>
              <a:rPr lang="ru-RU" altLang="ru-RU" dirty="0">
                <a:solidFill>
                  <a:schemeClr val="tx2">
                    <a:satMod val="130000"/>
                  </a:schemeClr>
                </a:solidFill>
              </a:rPr>
              <a:t>Письменное высказывание с элементами рассуждения (40) оценивается по критериям:</a:t>
            </a:r>
            <a:endParaRPr lang="ru-RU" dirty="0"/>
          </a:p>
        </p:txBody>
      </p:sp>
      <p:sp>
        <p:nvSpPr>
          <p:cNvPr id="3" name="Объект 2"/>
          <p:cNvSpPr>
            <a:spLocks noGrp="1"/>
          </p:cNvSpPr>
          <p:nvPr>
            <p:ph idx="1"/>
          </p:nvPr>
        </p:nvSpPr>
        <p:spPr>
          <a:xfrm>
            <a:off x="467544" y="1988840"/>
            <a:ext cx="8229600" cy="4325112"/>
          </a:xfrm>
        </p:spPr>
        <p:txBody>
          <a:bodyPr/>
          <a:lstStyle/>
          <a:p>
            <a:pPr indent="-283464">
              <a:lnSpc>
                <a:spcPct val="80000"/>
              </a:lnSpc>
              <a:buFont typeface="Wingdings 2"/>
              <a:buChar char=""/>
              <a:defRPr/>
            </a:pPr>
            <a:r>
              <a:rPr lang="ru-RU" altLang="ru-RU" dirty="0"/>
              <a:t>Решение коммуникативной задачи (3 балла)</a:t>
            </a:r>
          </a:p>
          <a:p>
            <a:pPr indent="-283464">
              <a:lnSpc>
                <a:spcPct val="80000"/>
              </a:lnSpc>
              <a:buFont typeface="Wingdings 2"/>
              <a:buChar char=""/>
              <a:defRPr/>
            </a:pPr>
            <a:r>
              <a:rPr lang="ru-RU" altLang="ru-RU" dirty="0"/>
              <a:t>Организация текста (3 балла)</a:t>
            </a:r>
          </a:p>
          <a:p>
            <a:pPr indent="-283464">
              <a:lnSpc>
                <a:spcPct val="80000"/>
              </a:lnSpc>
              <a:buFont typeface="Wingdings 2"/>
              <a:buChar char=""/>
              <a:defRPr/>
            </a:pPr>
            <a:r>
              <a:rPr lang="ru-RU" altLang="ru-RU" dirty="0"/>
              <a:t>Лексическая грамотность (3 балла)</a:t>
            </a:r>
          </a:p>
          <a:p>
            <a:pPr indent="-283464">
              <a:lnSpc>
                <a:spcPct val="80000"/>
              </a:lnSpc>
              <a:buFont typeface="Wingdings 2"/>
              <a:buChar char=""/>
              <a:defRPr/>
            </a:pPr>
            <a:r>
              <a:rPr lang="ru-RU" altLang="ru-RU" dirty="0"/>
              <a:t>Грамматическая правильность речи (3 балла)</a:t>
            </a:r>
          </a:p>
          <a:p>
            <a:pPr indent="-283464">
              <a:lnSpc>
                <a:spcPct val="80000"/>
              </a:lnSpc>
              <a:buFont typeface="Wingdings 2"/>
              <a:buChar char=""/>
              <a:defRPr/>
            </a:pPr>
            <a:r>
              <a:rPr lang="ru-RU" altLang="ru-RU" dirty="0"/>
              <a:t>Правильность орфографии и пунктуации (2 балла).</a:t>
            </a:r>
          </a:p>
          <a:p>
            <a:pPr indent="-283464">
              <a:lnSpc>
                <a:spcPct val="80000"/>
              </a:lnSpc>
              <a:buFont typeface="Wingdings 2"/>
              <a:buChar char=""/>
              <a:defRPr/>
            </a:pPr>
            <a:endParaRPr lang="ru-RU" altLang="ru-RU" dirty="0"/>
          </a:p>
          <a:p>
            <a:pPr indent="-283464">
              <a:lnSpc>
                <a:spcPct val="80000"/>
              </a:lnSpc>
              <a:buFont typeface="Wingdings 2"/>
              <a:buChar char=""/>
              <a:defRPr/>
            </a:pPr>
            <a:r>
              <a:rPr lang="ru-RU" altLang="ru-RU" dirty="0"/>
              <a:t>При получении экзаменуемым 0 баллов по критерию «Решение коммуникативной задачи» всё задание оценивается в 0</a:t>
            </a:r>
            <a:r>
              <a:rPr lang="en-US" altLang="ru-RU" dirty="0"/>
              <a:t> </a:t>
            </a:r>
            <a:r>
              <a:rPr lang="ru-RU" altLang="ru-RU" dirty="0"/>
              <a:t>баллов.</a:t>
            </a:r>
            <a:endParaRPr lang="ru-RU" dirty="0"/>
          </a:p>
          <a:p>
            <a:endParaRPr lang="ru-RU" dirty="0"/>
          </a:p>
        </p:txBody>
      </p:sp>
    </p:spTree>
    <p:extLst>
      <p:ext uri="{BB962C8B-B14F-4D97-AF65-F5344CB8AC3E}">
        <p14:creationId xmlns:p14="http://schemas.microsoft.com/office/powerpoint/2010/main" val="27437361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620688"/>
            <a:ext cx="8229600" cy="1066800"/>
          </a:xfrm>
        </p:spPr>
        <p:txBody>
          <a:bodyPr>
            <a:normAutofit fontScale="90000"/>
          </a:bodyPr>
          <a:lstStyle/>
          <a:p>
            <a:r>
              <a:rPr lang="ru-RU" altLang="ru-RU" dirty="0">
                <a:solidFill>
                  <a:schemeClr val="tx2">
                    <a:satMod val="130000"/>
                  </a:schemeClr>
                </a:solidFill>
              </a:rPr>
              <a:t>Оценивание задания 40: РКЗ- О баллов в тех случаях если:</a:t>
            </a:r>
            <a:endParaRPr lang="ru-RU" dirty="0"/>
          </a:p>
        </p:txBody>
      </p:sp>
      <p:sp>
        <p:nvSpPr>
          <p:cNvPr id="3" name="Объект 2"/>
          <p:cNvSpPr>
            <a:spLocks noGrp="1"/>
          </p:cNvSpPr>
          <p:nvPr>
            <p:ph idx="1"/>
          </p:nvPr>
        </p:nvSpPr>
        <p:spPr>
          <a:xfrm>
            <a:off x="467544" y="1700808"/>
            <a:ext cx="8424936" cy="4968552"/>
          </a:xfrm>
        </p:spPr>
        <p:txBody>
          <a:bodyPr>
            <a:normAutofit fontScale="70000" lnSpcReduction="20000"/>
          </a:bodyPr>
          <a:lstStyle/>
          <a:p>
            <a:pPr lvl="0" indent="-283464">
              <a:lnSpc>
                <a:spcPct val="90000"/>
              </a:lnSpc>
              <a:buFont typeface="Wingdings 2"/>
              <a:buChar char=""/>
              <a:defRPr/>
            </a:pPr>
            <a:r>
              <a:rPr lang="ru-RU" altLang="ru-RU" sz="5800" dirty="0"/>
              <a:t>Содержание не освещает те аспекты, которые указаны в задании (отход от </a:t>
            </a:r>
            <a:r>
              <a:rPr lang="ru-RU" altLang="ru-RU" sz="5800" dirty="0" smtClean="0"/>
              <a:t>темы),т.е.</a:t>
            </a:r>
          </a:p>
          <a:p>
            <a:pPr lvl="0" indent="-283464">
              <a:lnSpc>
                <a:spcPct val="90000"/>
              </a:lnSpc>
              <a:buFont typeface="Wingdings 2"/>
              <a:buChar char=""/>
              <a:defRPr/>
            </a:pPr>
            <a:endParaRPr lang="ru-RU" altLang="ru-RU" dirty="0"/>
          </a:p>
          <a:p>
            <a:pPr lvl="0" indent="-283464">
              <a:lnSpc>
                <a:spcPct val="90000"/>
              </a:lnSpc>
              <a:buFont typeface="Wingdings 2"/>
              <a:buChar char=""/>
              <a:defRPr/>
            </a:pPr>
            <a:r>
              <a:rPr lang="ru-RU" altLang="ru-RU" sz="4500" dirty="0" smtClean="0"/>
              <a:t> </a:t>
            </a:r>
            <a:r>
              <a:rPr lang="ru-RU" sz="4500" dirty="0" smtClean="0"/>
              <a:t>работа </a:t>
            </a:r>
            <a:r>
              <a:rPr lang="ru-RU" sz="4500" dirty="0"/>
              <a:t>демонстрирует полное непонимание коммуникативной задачи, что происходит, когда участник экзамена просто не понимает слов в формулировке темы (например, слово </a:t>
            </a:r>
            <a:r>
              <a:rPr lang="ru-RU" sz="4500" dirty="0" err="1"/>
              <a:t>occupation</a:t>
            </a:r>
            <a:r>
              <a:rPr lang="ru-RU" sz="4500" dirty="0"/>
              <a:t> -занятие, работа не понимали и писали об оккупации во время войны; не понимая слово </a:t>
            </a:r>
            <a:r>
              <a:rPr lang="ru-RU" sz="4500" dirty="0" err="1"/>
              <a:t>sewing</a:t>
            </a:r>
            <a:r>
              <a:rPr lang="ru-RU" sz="4500" dirty="0"/>
              <a:t>, писали о научном прогрессе</a:t>
            </a:r>
            <a:r>
              <a:rPr lang="ru-RU" sz="4500" dirty="0" smtClean="0"/>
              <a:t>);</a:t>
            </a:r>
          </a:p>
          <a:p>
            <a:pPr lvl="0" indent="-283464">
              <a:lnSpc>
                <a:spcPct val="90000"/>
              </a:lnSpc>
              <a:buFont typeface="Wingdings 2"/>
              <a:buChar char=""/>
              <a:defRPr/>
            </a:pPr>
            <a:endParaRPr lang="ru-RU" sz="4500" dirty="0"/>
          </a:p>
          <a:p>
            <a:pPr lvl="0" indent="-283464">
              <a:lnSpc>
                <a:spcPct val="90000"/>
              </a:lnSpc>
              <a:buFont typeface="Wingdings 2"/>
              <a:buChar char=""/>
              <a:defRPr/>
            </a:pPr>
            <a:endParaRPr lang="ru-RU" sz="4500" dirty="0" smtClean="0"/>
          </a:p>
          <a:p>
            <a:pPr lvl="0" indent="-283464">
              <a:lnSpc>
                <a:spcPct val="90000"/>
              </a:lnSpc>
              <a:buFont typeface="Wingdings 2"/>
              <a:buChar char=""/>
              <a:defRPr/>
            </a:pPr>
            <a:endParaRPr lang="ru-RU" dirty="0"/>
          </a:p>
          <a:p>
            <a:endParaRPr lang="ru-RU" dirty="0"/>
          </a:p>
        </p:txBody>
      </p:sp>
    </p:spTree>
    <p:extLst>
      <p:ext uri="{BB962C8B-B14F-4D97-AF65-F5344CB8AC3E}">
        <p14:creationId xmlns:p14="http://schemas.microsoft.com/office/powerpoint/2010/main" val="13393112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620688"/>
            <a:ext cx="8229600" cy="1066800"/>
          </a:xfrm>
        </p:spPr>
        <p:txBody>
          <a:bodyPr>
            <a:normAutofit fontScale="90000"/>
          </a:bodyPr>
          <a:lstStyle/>
          <a:p>
            <a:r>
              <a:rPr lang="ru-RU" altLang="ru-RU" dirty="0">
                <a:solidFill>
                  <a:schemeClr val="tx2">
                    <a:satMod val="130000"/>
                  </a:schemeClr>
                </a:solidFill>
              </a:rPr>
              <a:t>Оценивание задания 40: РКЗ- О баллов в тех случаях если:</a:t>
            </a:r>
            <a:endParaRPr lang="ru-RU" dirty="0"/>
          </a:p>
        </p:txBody>
      </p:sp>
      <p:sp>
        <p:nvSpPr>
          <p:cNvPr id="3" name="Объект 2"/>
          <p:cNvSpPr>
            <a:spLocks noGrp="1"/>
          </p:cNvSpPr>
          <p:nvPr>
            <p:ph idx="1"/>
          </p:nvPr>
        </p:nvSpPr>
        <p:spPr>
          <a:xfrm>
            <a:off x="467544" y="1700808"/>
            <a:ext cx="8424936" cy="4968552"/>
          </a:xfrm>
        </p:spPr>
        <p:txBody>
          <a:bodyPr>
            <a:normAutofit fontScale="62500" lnSpcReduction="20000"/>
          </a:bodyPr>
          <a:lstStyle/>
          <a:p>
            <a:pPr lvl="0" indent="-283464">
              <a:lnSpc>
                <a:spcPct val="90000"/>
              </a:lnSpc>
              <a:buFont typeface="Wingdings 2"/>
              <a:buChar char=""/>
              <a:defRPr/>
            </a:pPr>
            <a:r>
              <a:rPr lang="ru-RU" altLang="ru-RU" sz="5800" dirty="0"/>
              <a:t>Содержание не освещает те аспекты, которые указаны в задании (отход от </a:t>
            </a:r>
            <a:r>
              <a:rPr lang="ru-RU" altLang="ru-RU" sz="5800" dirty="0" smtClean="0"/>
              <a:t>темы),т.е.</a:t>
            </a:r>
          </a:p>
          <a:p>
            <a:pPr marL="82296" lvl="0" indent="0">
              <a:lnSpc>
                <a:spcPct val="90000"/>
              </a:lnSpc>
              <a:buNone/>
              <a:defRPr/>
            </a:pPr>
            <a:endParaRPr lang="ru-RU" sz="4500" dirty="0" smtClean="0"/>
          </a:p>
          <a:p>
            <a:pPr indent="-283464">
              <a:lnSpc>
                <a:spcPct val="90000"/>
              </a:lnSpc>
              <a:buFont typeface="Wingdings 2"/>
              <a:buChar char=""/>
              <a:defRPr/>
            </a:pPr>
            <a:r>
              <a:rPr lang="ru-RU" sz="4500" dirty="0"/>
              <a:t>предложенная тема не раскрыта, вместо собственных рассуждений по конкретной предложенной проблеме ответ содержит общие слова, традиционный «топик» (например, предложена тема «Предприятия быстрого питания нужно закрыть», а пишут просто о вреде и пользе </a:t>
            </a:r>
            <a:r>
              <a:rPr lang="ru-RU" sz="4500" dirty="0" err="1"/>
              <a:t>фастфуда</a:t>
            </a:r>
            <a:r>
              <a:rPr lang="ru-RU" sz="4500" dirty="0"/>
              <a:t>; предложена тема «Защита окружающей среды – это ответственность правительства», излагают топик об окружающей среде); </a:t>
            </a:r>
          </a:p>
          <a:p>
            <a:pPr lvl="0" indent="-283464">
              <a:lnSpc>
                <a:spcPct val="90000"/>
              </a:lnSpc>
              <a:buFont typeface="Wingdings 2"/>
              <a:buChar char=""/>
              <a:defRPr/>
            </a:pPr>
            <a:endParaRPr lang="ru-RU" dirty="0"/>
          </a:p>
          <a:p>
            <a:endParaRPr lang="ru-RU" dirty="0"/>
          </a:p>
        </p:txBody>
      </p:sp>
    </p:spTree>
    <p:extLst>
      <p:ext uri="{BB962C8B-B14F-4D97-AF65-F5344CB8AC3E}">
        <p14:creationId xmlns:p14="http://schemas.microsoft.com/office/powerpoint/2010/main" val="2578209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altLang="ru-RU" dirty="0">
                <a:solidFill>
                  <a:schemeClr val="tx2">
                    <a:satMod val="130000"/>
                  </a:schemeClr>
                </a:solidFill>
              </a:rPr>
              <a:t>Оценивание задания 40: РКЗ- О баллов в тех случаях если:</a:t>
            </a:r>
            <a:endParaRPr lang="ru-RU" dirty="0"/>
          </a:p>
        </p:txBody>
      </p:sp>
      <p:sp>
        <p:nvSpPr>
          <p:cNvPr id="3" name="Объект 2"/>
          <p:cNvSpPr>
            <a:spLocks noGrp="1"/>
          </p:cNvSpPr>
          <p:nvPr>
            <p:ph idx="1"/>
          </p:nvPr>
        </p:nvSpPr>
        <p:spPr/>
        <p:txBody>
          <a:bodyPr>
            <a:normAutofit/>
          </a:bodyPr>
          <a:lstStyle/>
          <a:p>
            <a:pPr lvl="0"/>
            <a:r>
              <a:rPr lang="ru-RU" sz="4000" dirty="0"/>
              <a:t>жанр письменного рассуждения заменен жанром личного письма</a:t>
            </a:r>
            <a:r>
              <a:rPr lang="ru-RU" sz="4000" dirty="0" smtClean="0"/>
              <a:t>;</a:t>
            </a:r>
          </a:p>
          <a:p>
            <a:r>
              <a:rPr lang="ru-RU" altLang="ru-RU" sz="4000" dirty="0" smtClean="0"/>
              <a:t>объем </a:t>
            </a:r>
            <a:r>
              <a:rPr lang="ru-RU" altLang="ru-RU" sz="4000" dirty="0"/>
              <a:t>ПВ меньше 180 слов</a:t>
            </a:r>
          </a:p>
          <a:p>
            <a:pPr lvl="0"/>
            <a:endParaRPr lang="ru-RU" sz="4000" dirty="0" smtClean="0"/>
          </a:p>
          <a:p>
            <a:pPr lvl="0"/>
            <a:endParaRPr lang="ru-RU" sz="4000" dirty="0" smtClean="0"/>
          </a:p>
          <a:p>
            <a:pPr marL="109728" lvl="0" indent="0">
              <a:buNone/>
            </a:pPr>
            <a:endParaRPr lang="ru-RU" dirty="0"/>
          </a:p>
        </p:txBody>
      </p:sp>
    </p:spTree>
    <p:extLst>
      <p:ext uri="{BB962C8B-B14F-4D97-AF65-F5344CB8AC3E}">
        <p14:creationId xmlns:p14="http://schemas.microsoft.com/office/powerpoint/2010/main" val="15863638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altLang="ru-RU" dirty="0">
                <a:solidFill>
                  <a:schemeClr val="tx2">
                    <a:satMod val="130000"/>
                  </a:schemeClr>
                </a:solidFill>
              </a:rPr>
              <a:t>Оценивание задания 40: РКЗ- О баллов в тех случаях если:</a:t>
            </a:r>
            <a:endParaRPr lang="ru-RU" dirty="0"/>
          </a:p>
        </p:txBody>
      </p:sp>
      <p:sp>
        <p:nvSpPr>
          <p:cNvPr id="3" name="Объект 2"/>
          <p:cNvSpPr>
            <a:spLocks noGrp="1"/>
          </p:cNvSpPr>
          <p:nvPr>
            <p:ph idx="1"/>
          </p:nvPr>
        </p:nvSpPr>
        <p:spPr/>
        <p:txBody>
          <a:bodyPr>
            <a:normAutofit/>
          </a:bodyPr>
          <a:lstStyle/>
          <a:p>
            <a:r>
              <a:rPr lang="ru-RU" sz="3200" dirty="0" smtClean="0"/>
              <a:t>более 30% ответа имеет непродуктивный характер, т.е. текстуально совпадает с опубликованным бумажным либо электронным источником </a:t>
            </a:r>
            <a:r>
              <a:rPr lang="ru-RU" altLang="ru-RU" sz="3200" dirty="0" smtClean="0"/>
              <a:t>с выходными данными </a:t>
            </a:r>
            <a:r>
              <a:rPr lang="ru-RU" sz="3200" dirty="0" smtClean="0"/>
              <a:t>(см. Приложение 5 и </a:t>
            </a:r>
            <a:r>
              <a:rPr lang="ru-RU" sz="3200" dirty="0" err="1" smtClean="0"/>
              <a:t>п.п</a:t>
            </a:r>
            <a:r>
              <a:rPr lang="ru-RU" sz="3200" dirty="0" smtClean="0"/>
              <a:t>. 2.6-2.12 Указаний по проверке ответов).</a:t>
            </a:r>
            <a:r>
              <a:rPr lang="ru-RU" sz="3200" dirty="0"/>
              <a:t> </a:t>
            </a:r>
            <a:endParaRPr lang="ru-RU" sz="3200" dirty="0" smtClean="0"/>
          </a:p>
          <a:p>
            <a:endParaRPr lang="ru-RU" dirty="0"/>
          </a:p>
        </p:txBody>
      </p:sp>
    </p:spTree>
    <p:extLst>
      <p:ext uri="{BB962C8B-B14F-4D97-AF65-F5344CB8AC3E}">
        <p14:creationId xmlns:p14="http://schemas.microsoft.com/office/powerpoint/2010/main" val="21976715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Объект 2"/>
          <p:cNvSpPr>
            <a:spLocks noGrp="1"/>
          </p:cNvSpPr>
          <p:nvPr>
            <p:ph idx="1"/>
          </p:nvPr>
        </p:nvSpPr>
        <p:spPr>
          <a:xfrm>
            <a:off x="395536" y="720080"/>
            <a:ext cx="8496944" cy="6165304"/>
          </a:xfrm>
        </p:spPr>
        <p:txBody>
          <a:bodyPr>
            <a:normAutofit/>
          </a:bodyPr>
          <a:lstStyle/>
          <a:p>
            <a:r>
              <a:rPr lang="ru-RU" sz="3200" dirty="0"/>
              <a:t>Текстуальным совпадением считается дословное совпадение отрезка письменной речи длиной 10 слов и более. Выявленные текстуальные совпадения суммируются, и при превышении ими 30% от общего числа слов в ответе, работа оценивается в 0 баллов.</a:t>
            </a:r>
          </a:p>
          <a:p>
            <a:r>
              <a:rPr lang="ru-RU" sz="3200" dirty="0" smtClean="0"/>
              <a:t>Выявленные </a:t>
            </a:r>
            <a:r>
              <a:rPr lang="ru-RU" sz="3200" dirty="0"/>
              <a:t>текстуальные совпадения суммируются, и при превышении ими 30% от общего числа слов в ответе, работа оценивается в 0 баллов.</a:t>
            </a:r>
          </a:p>
          <a:p>
            <a:endParaRPr lang="ru-RU" dirty="0"/>
          </a:p>
        </p:txBody>
      </p:sp>
    </p:spTree>
    <p:extLst>
      <p:ext uri="{BB962C8B-B14F-4D97-AF65-F5344CB8AC3E}">
        <p14:creationId xmlns:p14="http://schemas.microsoft.com/office/powerpoint/2010/main" val="33349687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692696"/>
            <a:ext cx="8229600" cy="1066800"/>
          </a:xfrm>
        </p:spPr>
        <p:txBody>
          <a:bodyPr>
            <a:normAutofit fontScale="90000"/>
          </a:bodyPr>
          <a:lstStyle/>
          <a:p>
            <a:pPr algn="ctr"/>
            <a:r>
              <a:rPr lang="ru-RU" dirty="0"/>
              <a:t>Если две или более работы имеют значительные текстуальные совпадения </a:t>
            </a:r>
          </a:p>
        </p:txBody>
      </p:sp>
      <p:sp>
        <p:nvSpPr>
          <p:cNvPr id="3" name="Объект 2"/>
          <p:cNvSpPr>
            <a:spLocks noGrp="1"/>
          </p:cNvSpPr>
          <p:nvPr>
            <p:ph idx="1"/>
          </p:nvPr>
        </p:nvSpPr>
        <p:spPr>
          <a:xfrm>
            <a:off x="467544" y="1916832"/>
            <a:ext cx="8229600" cy="4325112"/>
          </a:xfrm>
        </p:spPr>
        <p:txBody>
          <a:bodyPr>
            <a:normAutofit lnSpcReduction="10000"/>
          </a:bodyPr>
          <a:lstStyle/>
          <a:p>
            <a:pPr marL="109728" indent="0">
              <a:buNone/>
            </a:pPr>
            <a:r>
              <a:rPr lang="ru-RU" dirty="0" smtClean="0"/>
              <a:t>(</a:t>
            </a:r>
            <a:r>
              <a:rPr lang="ru-RU" dirty="0"/>
              <a:t>текстуальные совпадения превышают 30% общего количества слов в ответе) или полностью текстуально </a:t>
            </a:r>
            <a:r>
              <a:rPr lang="ru-RU" dirty="0" smtClean="0"/>
              <a:t>совпадают</a:t>
            </a:r>
            <a:r>
              <a:rPr lang="ru-RU" dirty="0"/>
              <a:t>, но опубликованный источник текстуальных совпадений не выявлен, эти работы проверяются по критериям в обычном порядке. Однако при этом составляется акт </a:t>
            </a:r>
            <a:r>
              <a:rPr lang="ru-RU" dirty="0" smtClean="0"/>
              <a:t>, </a:t>
            </a:r>
            <a:r>
              <a:rPr lang="ru-RU" dirty="0"/>
              <a:t>который передается в ГЭК для проведения служебного расследования по обнаруженному факту и принятия решения об оценивании данных работ.   </a:t>
            </a:r>
          </a:p>
          <a:p>
            <a:endParaRPr lang="ru-RU" dirty="0"/>
          </a:p>
        </p:txBody>
      </p:sp>
    </p:spTree>
    <p:extLst>
      <p:ext uri="{BB962C8B-B14F-4D97-AF65-F5344CB8AC3E}">
        <p14:creationId xmlns:p14="http://schemas.microsoft.com/office/powerpoint/2010/main" val="14130520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altLang="ru-RU" dirty="0">
                <a:solidFill>
                  <a:schemeClr val="tx2">
                    <a:satMod val="130000"/>
                  </a:schemeClr>
                </a:solidFill>
              </a:rPr>
              <a:t>Оценивание задания 40: РКЗ- </a:t>
            </a:r>
            <a:r>
              <a:rPr lang="ru-RU" altLang="ru-RU" dirty="0" smtClean="0">
                <a:solidFill>
                  <a:schemeClr val="tx2">
                    <a:satMod val="130000"/>
                  </a:schemeClr>
                </a:solidFill>
              </a:rPr>
              <a:t>3 балла </a:t>
            </a:r>
            <a:r>
              <a:rPr lang="ru-RU" altLang="ru-RU" dirty="0">
                <a:solidFill>
                  <a:schemeClr val="tx2">
                    <a:satMod val="130000"/>
                  </a:schemeClr>
                </a:solidFill>
              </a:rPr>
              <a:t>в тех случаях если:</a:t>
            </a:r>
            <a:endParaRPr lang="ru-RU" dirty="0"/>
          </a:p>
        </p:txBody>
      </p:sp>
      <p:sp>
        <p:nvSpPr>
          <p:cNvPr id="3" name="Объект 2"/>
          <p:cNvSpPr>
            <a:spLocks noGrp="1"/>
          </p:cNvSpPr>
          <p:nvPr>
            <p:ph idx="1"/>
          </p:nvPr>
        </p:nvSpPr>
        <p:spPr/>
        <p:txBody>
          <a:bodyPr>
            <a:normAutofit/>
          </a:bodyPr>
          <a:lstStyle/>
          <a:p>
            <a:r>
              <a:rPr lang="ru-RU" sz="4000" b="1" dirty="0"/>
              <a:t>Задание выполнено пол­ностью: </a:t>
            </a:r>
            <a:r>
              <a:rPr lang="ru-RU" sz="4000" dirty="0"/>
              <a:t>содержание отражает все аспекты, указанные в </a:t>
            </a:r>
            <a:r>
              <a:rPr lang="ru-RU" sz="4000" dirty="0" smtClean="0"/>
              <a:t>задании</a:t>
            </a:r>
            <a:r>
              <a:rPr lang="ru-RU" sz="4000" dirty="0"/>
              <a:t>:</a:t>
            </a:r>
            <a:endParaRPr lang="ru-RU" sz="4000" dirty="0" smtClean="0"/>
          </a:p>
        </p:txBody>
      </p:sp>
    </p:spTree>
    <p:extLst>
      <p:ext uri="{BB962C8B-B14F-4D97-AF65-F5344CB8AC3E}">
        <p14:creationId xmlns:p14="http://schemas.microsoft.com/office/powerpoint/2010/main" val="42659590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a:t>Задание выполнено пол­ностью: </a:t>
            </a:r>
            <a:r>
              <a:rPr lang="ru-RU" dirty="0"/>
              <a:t>содержание отражает все аспекты, указанные в </a:t>
            </a:r>
            <a:r>
              <a:rPr lang="ru-RU" dirty="0" smtClean="0"/>
              <a:t>задании: </a:t>
            </a:r>
            <a:r>
              <a:rPr lang="ru-RU" dirty="0"/>
              <a:t/>
            </a:r>
            <a:br>
              <a:rPr lang="ru-RU" dirty="0"/>
            </a:br>
            <a:endParaRPr lang="ru-RU" dirty="0"/>
          </a:p>
        </p:txBody>
      </p:sp>
      <p:sp>
        <p:nvSpPr>
          <p:cNvPr id="3" name="Объект 2"/>
          <p:cNvSpPr>
            <a:spLocks noGrp="1"/>
          </p:cNvSpPr>
          <p:nvPr>
            <p:ph idx="1"/>
          </p:nvPr>
        </p:nvSpPr>
        <p:spPr/>
        <p:txBody>
          <a:bodyPr>
            <a:normAutofit fontScale="92500" lnSpcReduction="10000"/>
          </a:bodyPr>
          <a:lstStyle/>
          <a:p>
            <a:r>
              <a:rPr lang="ru-RU" b="1" dirty="0"/>
              <a:t>Аспект 1.</a:t>
            </a:r>
            <a:r>
              <a:rPr lang="ru-RU" dirty="0"/>
              <a:t> Вступление – постановка проблемы</a:t>
            </a:r>
          </a:p>
          <a:p>
            <a:r>
              <a:rPr lang="ru-RU" b="1" dirty="0"/>
              <a:t>Аспект 2. </a:t>
            </a:r>
            <a:r>
              <a:rPr lang="ru-RU" dirty="0"/>
              <a:t>Мнение автора с 2–3 аргументами</a:t>
            </a:r>
          </a:p>
          <a:p>
            <a:r>
              <a:rPr lang="ru-RU" b="1" dirty="0"/>
              <a:t>Аспект 3. </a:t>
            </a:r>
            <a:r>
              <a:rPr lang="ru-RU" dirty="0"/>
              <a:t>Противоположная точка зрения с 1–2 аргументами</a:t>
            </a:r>
          </a:p>
          <a:p>
            <a:r>
              <a:rPr lang="ru-RU" b="1" dirty="0"/>
              <a:t>Аспект 4. </a:t>
            </a:r>
            <a:r>
              <a:rPr lang="ru-RU" dirty="0"/>
              <a:t>Объяснения, почему автор не согласен с противоположной точкой зрения  (контраргументы)</a:t>
            </a:r>
          </a:p>
          <a:p>
            <a:r>
              <a:rPr lang="ru-RU" b="1" dirty="0"/>
              <a:t>Аспект 5</a:t>
            </a:r>
            <a:r>
              <a:rPr lang="ru-RU" dirty="0"/>
              <a:t>. Заключение с подтверждением позиции автора</a:t>
            </a:r>
          </a:p>
          <a:p>
            <a:r>
              <a:rPr lang="ru-RU" b="1" dirty="0"/>
              <a:t>Аспект 6. </a:t>
            </a:r>
            <a:r>
              <a:rPr lang="ru-RU" dirty="0"/>
              <a:t>Стилевое оформление выбрано правильно: соблюдается нейтральный стиль</a:t>
            </a:r>
            <a:endParaRPr lang="ru-RU" dirty="0"/>
          </a:p>
        </p:txBody>
      </p:sp>
    </p:spTree>
    <p:extLst>
      <p:ext uri="{BB962C8B-B14F-4D97-AF65-F5344CB8AC3E}">
        <p14:creationId xmlns:p14="http://schemas.microsoft.com/office/powerpoint/2010/main" val="6656477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altLang="ru-RU" dirty="0">
                <a:solidFill>
                  <a:schemeClr val="tx2">
                    <a:satMod val="130000"/>
                  </a:schemeClr>
                </a:solidFill>
              </a:rPr>
              <a:t>Оценивание задания 40: РКЗ- 3 балла в тех случаях если:</a:t>
            </a:r>
            <a:endParaRPr lang="ru-RU" dirty="0"/>
          </a:p>
        </p:txBody>
      </p:sp>
      <p:sp>
        <p:nvSpPr>
          <p:cNvPr id="3" name="Объект 2"/>
          <p:cNvSpPr>
            <a:spLocks noGrp="1"/>
          </p:cNvSpPr>
          <p:nvPr>
            <p:ph idx="1"/>
          </p:nvPr>
        </p:nvSpPr>
        <p:spPr/>
        <p:txBody>
          <a:bodyPr/>
          <a:lstStyle/>
          <a:p>
            <a:r>
              <a:rPr lang="ru-RU" sz="3600" dirty="0"/>
              <a:t>стилевое оформление речи выбрано правильно (соблюдается нейтральный стиль</a:t>
            </a:r>
            <a:r>
              <a:rPr lang="ru-RU" sz="3600" dirty="0" smtClean="0"/>
              <a:t>)</a:t>
            </a:r>
            <a:endParaRPr lang="ru-RU" sz="3600" dirty="0"/>
          </a:p>
        </p:txBody>
      </p:sp>
    </p:spTree>
    <p:extLst>
      <p:ext uri="{BB962C8B-B14F-4D97-AF65-F5344CB8AC3E}">
        <p14:creationId xmlns:p14="http://schemas.microsoft.com/office/powerpoint/2010/main" val="6330498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altLang="ru-RU" dirty="0">
                <a:solidFill>
                  <a:schemeClr val="tx2">
                    <a:satMod val="130000"/>
                  </a:schemeClr>
                </a:solidFill>
              </a:rPr>
              <a:t>Оценивание задания 40: РКЗ- </a:t>
            </a:r>
            <a:r>
              <a:rPr lang="ru-RU" altLang="ru-RU" dirty="0" smtClean="0">
                <a:solidFill>
                  <a:schemeClr val="tx2">
                    <a:satMod val="130000"/>
                  </a:schemeClr>
                </a:solidFill>
              </a:rPr>
              <a:t>2 </a:t>
            </a:r>
            <a:r>
              <a:rPr lang="ru-RU" altLang="ru-RU" dirty="0">
                <a:solidFill>
                  <a:schemeClr val="tx2">
                    <a:satMod val="130000"/>
                  </a:schemeClr>
                </a:solidFill>
              </a:rPr>
              <a:t>балла в тех случаях если:</a:t>
            </a:r>
            <a:endParaRPr lang="ru-RU" dirty="0"/>
          </a:p>
        </p:txBody>
      </p:sp>
      <p:sp>
        <p:nvSpPr>
          <p:cNvPr id="3" name="Объект 2"/>
          <p:cNvSpPr>
            <a:spLocks noGrp="1"/>
          </p:cNvSpPr>
          <p:nvPr>
            <p:ph idx="1"/>
          </p:nvPr>
        </p:nvSpPr>
        <p:spPr/>
        <p:txBody>
          <a:bodyPr>
            <a:normAutofit/>
          </a:bodyPr>
          <a:lstStyle/>
          <a:p>
            <a:r>
              <a:rPr lang="ru-RU" b="1" dirty="0"/>
              <a:t>Задание выполнено: </a:t>
            </a:r>
            <a:endParaRPr lang="ru-RU" b="1" dirty="0" smtClean="0"/>
          </a:p>
          <a:p>
            <a:r>
              <a:rPr lang="ru-RU" dirty="0" smtClean="0"/>
              <a:t>некото­рые </a:t>
            </a:r>
            <a:r>
              <a:rPr lang="ru-RU" dirty="0"/>
              <a:t>аспекты, указанные в задании, раскрыты не </a:t>
            </a:r>
            <a:r>
              <a:rPr lang="ru-RU" dirty="0" smtClean="0"/>
              <a:t>пол­ностью</a:t>
            </a:r>
            <a:r>
              <a:rPr lang="ru-RU" dirty="0"/>
              <a:t> </a:t>
            </a:r>
            <a:r>
              <a:rPr lang="ru-RU" dirty="0" smtClean="0"/>
              <a:t>( </a:t>
            </a:r>
            <a:r>
              <a:rPr lang="ru-RU" dirty="0"/>
              <a:t>неумение </a:t>
            </a:r>
            <a:r>
              <a:rPr lang="ru-RU" dirty="0" smtClean="0"/>
              <a:t>точно сформулировать </a:t>
            </a:r>
            <a:r>
              <a:rPr lang="ru-RU" dirty="0"/>
              <a:t>проблему в начале высказывания (просто повторяли формулировку задания) и сделать </a:t>
            </a:r>
            <a:r>
              <a:rPr lang="ru-RU" dirty="0" smtClean="0"/>
              <a:t>точный вывод </a:t>
            </a:r>
            <a:r>
              <a:rPr lang="ru-RU" dirty="0"/>
              <a:t>в </a:t>
            </a:r>
            <a:r>
              <a:rPr lang="ru-RU" dirty="0" smtClean="0"/>
              <a:t>конце;</a:t>
            </a:r>
            <a:endParaRPr lang="ru-RU" b="1" dirty="0"/>
          </a:p>
        </p:txBody>
      </p:sp>
    </p:spTree>
    <p:extLst>
      <p:ext uri="{BB962C8B-B14F-4D97-AF65-F5344CB8AC3E}">
        <p14:creationId xmlns:p14="http://schemas.microsoft.com/office/powerpoint/2010/main" val="13441976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altLang="ru-RU" dirty="0">
                <a:solidFill>
                  <a:schemeClr val="tx2">
                    <a:satMod val="130000"/>
                  </a:schemeClr>
                </a:solidFill>
              </a:rPr>
              <a:t>Оценивание задания 40: РКЗ- 2 балла в тех случаях если:</a:t>
            </a:r>
            <a:r>
              <a:rPr lang="ru-RU" dirty="0"/>
              <a:t/>
            </a:r>
            <a:br>
              <a:rPr lang="ru-RU" dirty="0"/>
            </a:br>
            <a:endParaRPr lang="ru-RU" dirty="0"/>
          </a:p>
        </p:txBody>
      </p:sp>
      <p:sp>
        <p:nvSpPr>
          <p:cNvPr id="3" name="Объект 2"/>
          <p:cNvSpPr>
            <a:spLocks noGrp="1"/>
          </p:cNvSpPr>
          <p:nvPr>
            <p:ph idx="1"/>
          </p:nvPr>
        </p:nvSpPr>
        <p:spPr/>
        <p:txBody>
          <a:bodyPr>
            <a:normAutofit/>
          </a:bodyPr>
          <a:lstStyle/>
          <a:p>
            <a:r>
              <a:rPr lang="ru-RU" b="1" dirty="0"/>
              <a:t>имеются отдельные нарушения стилевого оформ­ления </a:t>
            </a:r>
            <a:r>
              <a:rPr lang="ru-RU" b="1" dirty="0" smtClean="0"/>
              <a:t>речи: </a:t>
            </a:r>
            <a:r>
              <a:rPr lang="ru-RU" dirty="0" smtClean="0"/>
              <a:t>при повторяющемся использовании кратких глагольных форм и разговорной сниженной лексики (отсутствует 1 аспект)</a:t>
            </a:r>
          </a:p>
          <a:p>
            <a:endParaRPr lang="ru-RU" dirty="0"/>
          </a:p>
          <a:p>
            <a:endParaRPr lang="ru-RU" dirty="0" smtClean="0"/>
          </a:p>
        </p:txBody>
      </p:sp>
    </p:spTree>
    <p:extLst>
      <p:ext uri="{BB962C8B-B14F-4D97-AF65-F5344CB8AC3E}">
        <p14:creationId xmlns:p14="http://schemas.microsoft.com/office/powerpoint/2010/main" val="34745414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altLang="ru-RU" dirty="0">
                <a:solidFill>
                  <a:schemeClr val="tx2">
                    <a:satMod val="130000"/>
                  </a:schemeClr>
                </a:solidFill>
              </a:rPr>
              <a:t>Оценивание задания 40: РКЗ- </a:t>
            </a:r>
            <a:r>
              <a:rPr lang="ru-RU" altLang="ru-RU" dirty="0" smtClean="0">
                <a:solidFill>
                  <a:schemeClr val="tx2">
                    <a:satMod val="130000"/>
                  </a:schemeClr>
                </a:solidFill>
              </a:rPr>
              <a:t>1 балл </a:t>
            </a:r>
            <a:r>
              <a:rPr lang="ru-RU" altLang="ru-RU" dirty="0">
                <a:solidFill>
                  <a:schemeClr val="tx2">
                    <a:satMod val="130000"/>
                  </a:schemeClr>
                </a:solidFill>
              </a:rPr>
              <a:t>в тех случаях если:</a:t>
            </a:r>
            <a:endParaRPr lang="ru-RU" dirty="0"/>
          </a:p>
        </p:txBody>
      </p:sp>
      <p:sp>
        <p:nvSpPr>
          <p:cNvPr id="3" name="Объект 2"/>
          <p:cNvSpPr>
            <a:spLocks noGrp="1"/>
          </p:cNvSpPr>
          <p:nvPr>
            <p:ph idx="1"/>
          </p:nvPr>
        </p:nvSpPr>
        <p:spPr/>
        <p:txBody>
          <a:bodyPr>
            <a:normAutofit/>
          </a:bodyPr>
          <a:lstStyle/>
          <a:p>
            <a:r>
              <a:rPr lang="ru-RU" b="1" dirty="0"/>
              <a:t>Задание выполнено не пол­ностью: </a:t>
            </a:r>
            <a:r>
              <a:rPr lang="ru-RU" dirty="0"/>
              <a:t>содержание отра­жа­ет не все аспекты, указанные в задании; </a:t>
            </a:r>
            <a:endParaRPr lang="ru-RU" dirty="0" smtClean="0"/>
          </a:p>
          <a:p>
            <a:r>
              <a:rPr lang="ru-RU" dirty="0" smtClean="0"/>
              <a:t>нарушения </a:t>
            </a:r>
            <a:r>
              <a:rPr lang="ru-RU" dirty="0"/>
              <a:t>стилевого оформления речи встречаются достаточно </a:t>
            </a:r>
            <a:r>
              <a:rPr lang="ru-RU" dirty="0" smtClean="0"/>
              <a:t>часто (подмена </a:t>
            </a:r>
            <a:r>
              <a:rPr lang="ru-RU" dirty="0"/>
              <a:t>одного жанра письменного высказывания другим, а именно сочинение «Мое мнение» заменяется сочинением «За и против</a:t>
            </a:r>
            <a:r>
              <a:rPr lang="ru-RU" dirty="0" smtClean="0"/>
              <a:t>»)</a:t>
            </a:r>
            <a:endParaRPr lang="ru-RU" dirty="0"/>
          </a:p>
          <a:p>
            <a:endParaRPr lang="ru-RU" dirty="0"/>
          </a:p>
        </p:txBody>
      </p:sp>
    </p:spTree>
    <p:extLst>
      <p:ext uri="{BB962C8B-B14F-4D97-AF65-F5344CB8AC3E}">
        <p14:creationId xmlns:p14="http://schemas.microsoft.com/office/powerpoint/2010/main" val="9781842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908720"/>
            <a:ext cx="8229600" cy="1066800"/>
          </a:xfrm>
        </p:spPr>
        <p:txBody>
          <a:bodyPr>
            <a:normAutofit fontScale="90000"/>
          </a:bodyPr>
          <a:lstStyle/>
          <a:p>
            <a:r>
              <a:rPr lang="ru-RU" altLang="ru-RU" dirty="0" smtClean="0">
                <a:solidFill>
                  <a:schemeClr val="tx2">
                    <a:satMod val="130000"/>
                  </a:schemeClr>
                </a:solidFill>
              </a:rPr>
              <a:t>О</a:t>
            </a:r>
            <a:r>
              <a:rPr lang="ru-RU" dirty="0" smtClean="0"/>
              <a:t>рганизация текста- </a:t>
            </a:r>
            <a:r>
              <a:rPr lang="ru-RU" altLang="ru-RU" dirty="0" smtClean="0">
                <a:solidFill>
                  <a:schemeClr val="tx2">
                    <a:satMod val="130000"/>
                  </a:schemeClr>
                </a:solidFill>
              </a:rPr>
              <a:t>3 </a:t>
            </a:r>
            <a:r>
              <a:rPr lang="ru-RU" altLang="ru-RU" dirty="0">
                <a:solidFill>
                  <a:schemeClr val="tx2">
                    <a:satMod val="130000"/>
                  </a:schemeClr>
                </a:solidFill>
              </a:rPr>
              <a:t>балла в тех случаях если:</a:t>
            </a:r>
            <a:r>
              <a:rPr lang="ru-RU" dirty="0"/>
              <a:t/>
            </a:r>
            <a:br>
              <a:rPr lang="ru-RU" dirty="0"/>
            </a:br>
            <a:endParaRPr lang="ru-RU" dirty="0"/>
          </a:p>
        </p:txBody>
      </p:sp>
      <p:sp>
        <p:nvSpPr>
          <p:cNvPr id="3" name="Объект 2"/>
          <p:cNvSpPr>
            <a:spLocks noGrp="1"/>
          </p:cNvSpPr>
          <p:nvPr>
            <p:ph idx="1"/>
          </p:nvPr>
        </p:nvSpPr>
        <p:spPr/>
        <p:txBody>
          <a:bodyPr>
            <a:normAutofit/>
          </a:bodyPr>
          <a:lstStyle/>
          <a:p>
            <a:r>
              <a:rPr lang="ru-RU" sz="3600" dirty="0"/>
              <a:t>в</a:t>
            </a:r>
            <a:r>
              <a:rPr lang="ru-RU" sz="3600" dirty="0" smtClean="0"/>
              <a:t>ысказывание </a:t>
            </a:r>
            <a:r>
              <a:rPr lang="ru-RU" sz="3600" dirty="0"/>
              <a:t>логично; </a:t>
            </a:r>
            <a:endParaRPr lang="ru-RU" sz="3600" dirty="0" smtClean="0"/>
          </a:p>
          <a:p>
            <a:r>
              <a:rPr lang="ru-RU" sz="3600" dirty="0" smtClean="0"/>
              <a:t>структура </a:t>
            </a:r>
            <a:r>
              <a:rPr lang="ru-RU" sz="3600" dirty="0"/>
              <a:t>текста соответствует предложен­ному плану; </a:t>
            </a:r>
            <a:endParaRPr lang="ru-RU" sz="3600" dirty="0" smtClean="0"/>
          </a:p>
          <a:p>
            <a:r>
              <a:rPr lang="ru-RU" sz="3600" dirty="0" smtClean="0"/>
              <a:t>средства </a:t>
            </a:r>
            <a:r>
              <a:rPr lang="ru-RU" sz="3600" dirty="0"/>
              <a:t>логической связи использованы правильно; </a:t>
            </a:r>
            <a:endParaRPr lang="ru-RU" sz="3600" dirty="0" smtClean="0"/>
          </a:p>
          <a:p>
            <a:r>
              <a:rPr lang="ru-RU" sz="3600" dirty="0" smtClean="0"/>
              <a:t>текст </a:t>
            </a:r>
            <a:r>
              <a:rPr lang="ru-RU" sz="3600" dirty="0"/>
              <a:t>разделён на абзацы</a:t>
            </a:r>
            <a:endParaRPr lang="ru-RU" sz="3600" dirty="0"/>
          </a:p>
        </p:txBody>
      </p:sp>
    </p:spTree>
    <p:extLst>
      <p:ext uri="{BB962C8B-B14F-4D97-AF65-F5344CB8AC3E}">
        <p14:creationId xmlns:p14="http://schemas.microsoft.com/office/powerpoint/2010/main" val="24239291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altLang="ru-RU" dirty="0" smtClean="0">
                <a:solidFill>
                  <a:schemeClr val="tx2">
                    <a:satMod val="130000"/>
                  </a:schemeClr>
                </a:solidFill>
              </a:rPr>
              <a:t>О</a:t>
            </a:r>
            <a:r>
              <a:rPr lang="ru-RU" dirty="0" smtClean="0"/>
              <a:t>рганизация </a:t>
            </a:r>
            <a:r>
              <a:rPr lang="ru-RU" dirty="0"/>
              <a:t>текста- </a:t>
            </a:r>
            <a:r>
              <a:rPr lang="ru-RU" dirty="0" smtClean="0"/>
              <a:t>2</a:t>
            </a:r>
            <a:r>
              <a:rPr lang="ru-RU" altLang="ru-RU" dirty="0" smtClean="0">
                <a:solidFill>
                  <a:schemeClr val="tx2">
                    <a:satMod val="130000"/>
                  </a:schemeClr>
                </a:solidFill>
              </a:rPr>
              <a:t> </a:t>
            </a:r>
            <a:r>
              <a:rPr lang="ru-RU" altLang="ru-RU" dirty="0">
                <a:solidFill>
                  <a:schemeClr val="tx2">
                    <a:satMod val="130000"/>
                  </a:schemeClr>
                </a:solidFill>
              </a:rPr>
              <a:t>балла в тех случаях если:</a:t>
            </a:r>
            <a:r>
              <a:rPr lang="ru-RU" dirty="0"/>
              <a:t/>
            </a:r>
            <a:br>
              <a:rPr lang="ru-RU" dirty="0"/>
            </a:br>
            <a:endParaRPr lang="ru-RU" dirty="0"/>
          </a:p>
        </p:txBody>
      </p:sp>
      <p:sp>
        <p:nvSpPr>
          <p:cNvPr id="3" name="Объект 2"/>
          <p:cNvSpPr>
            <a:spLocks noGrp="1"/>
          </p:cNvSpPr>
          <p:nvPr>
            <p:ph idx="1"/>
          </p:nvPr>
        </p:nvSpPr>
        <p:spPr>
          <a:xfrm>
            <a:off x="467544" y="1988840"/>
            <a:ext cx="8229600" cy="4325112"/>
          </a:xfrm>
        </p:spPr>
        <p:txBody>
          <a:bodyPr>
            <a:noAutofit/>
          </a:bodyPr>
          <a:lstStyle/>
          <a:p>
            <a:r>
              <a:rPr lang="ru-RU" sz="3600" dirty="0" smtClean="0"/>
              <a:t>высказывание </a:t>
            </a:r>
            <a:r>
              <a:rPr lang="ru-RU" sz="3600" dirty="0"/>
              <a:t>в основном логич­но; </a:t>
            </a:r>
            <a:endParaRPr lang="ru-RU" sz="3600" dirty="0" smtClean="0"/>
          </a:p>
          <a:p>
            <a:r>
              <a:rPr lang="ru-RU" sz="3600" dirty="0" smtClean="0"/>
              <a:t>имеются </a:t>
            </a:r>
            <a:r>
              <a:rPr lang="ru-RU" sz="3600" dirty="0"/>
              <a:t>отдельные отклоне­ния от плана в структуре выска­зывания; </a:t>
            </a:r>
            <a:endParaRPr lang="ru-RU" sz="3600" dirty="0" smtClean="0"/>
          </a:p>
          <a:p>
            <a:r>
              <a:rPr lang="ru-RU" sz="3600" dirty="0" smtClean="0"/>
              <a:t>имеются </a:t>
            </a:r>
            <a:r>
              <a:rPr lang="ru-RU" sz="3600" dirty="0"/>
              <a:t>отдельные недос­татки при использовании средств логической связи</a:t>
            </a:r>
            <a:r>
              <a:rPr lang="ru-RU" sz="3600" dirty="0" smtClean="0"/>
              <a:t>;</a:t>
            </a:r>
          </a:p>
          <a:p>
            <a:r>
              <a:rPr lang="ru-RU" sz="3600" dirty="0" smtClean="0"/>
              <a:t>име­ются </a:t>
            </a:r>
            <a:r>
              <a:rPr lang="ru-RU" sz="3600" dirty="0"/>
              <a:t>отдельные недостатки при деле­нии текста на абзацы</a:t>
            </a:r>
            <a:endParaRPr lang="ru-RU" sz="3600" dirty="0"/>
          </a:p>
        </p:txBody>
      </p:sp>
    </p:spTree>
    <p:extLst>
      <p:ext uri="{BB962C8B-B14F-4D97-AF65-F5344CB8AC3E}">
        <p14:creationId xmlns:p14="http://schemas.microsoft.com/office/powerpoint/2010/main" val="7019098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altLang="ru-RU" dirty="0" smtClean="0">
                <a:solidFill>
                  <a:schemeClr val="tx2">
                    <a:satMod val="130000"/>
                  </a:schemeClr>
                </a:solidFill>
              </a:rPr>
              <a:t>О</a:t>
            </a:r>
            <a:r>
              <a:rPr lang="ru-RU" dirty="0" smtClean="0"/>
              <a:t>рганизация </a:t>
            </a:r>
            <a:r>
              <a:rPr lang="ru-RU" dirty="0"/>
              <a:t>текста- </a:t>
            </a:r>
            <a:r>
              <a:rPr lang="ru-RU" dirty="0">
                <a:solidFill>
                  <a:schemeClr val="tx2">
                    <a:satMod val="130000"/>
                  </a:schemeClr>
                </a:solidFill>
              </a:rPr>
              <a:t>1</a:t>
            </a:r>
            <a:r>
              <a:rPr lang="ru-RU" altLang="ru-RU" dirty="0" smtClean="0">
                <a:solidFill>
                  <a:schemeClr val="tx2">
                    <a:satMod val="130000"/>
                  </a:schemeClr>
                </a:solidFill>
              </a:rPr>
              <a:t> балл </a:t>
            </a:r>
            <a:r>
              <a:rPr lang="ru-RU" altLang="ru-RU" dirty="0">
                <a:solidFill>
                  <a:schemeClr val="tx2">
                    <a:satMod val="130000"/>
                  </a:schemeClr>
                </a:solidFill>
              </a:rPr>
              <a:t>в тех случаях если:</a:t>
            </a:r>
            <a:r>
              <a:rPr lang="ru-RU" dirty="0"/>
              <a:t/>
            </a:r>
            <a:br>
              <a:rPr lang="ru-RU" dirty="0"/>
            </a:br>
            <a:endParaRPr lang="ru-RU" dirty="0"/>
          </a:p>
        </p:txBody>
      </p:sp>
      <p:sp>
        <p:nvSpPr>
          <p:cNvPr id="3" name="Объект 2"/>
          <p:cNvSpPr>
            <a:spLocks noGrp="1"/>
          </p:cNvSpPr>
          <p:nvPr>
            <p:ph idx="1"/>
          </p:nvPr>
        </p:nvSpPr>
        <p:spPr>
          <a:xfrm>
            <a:off x="539552" y="1988840"/>
            <a:ext cx="8229600" cy="4325112"/>
          </a:xfrm>
        </p:spPr>
        <p:txBody>
          <a:bodyPr>
            <a:noAutofit/>
          </a:bodyPr>
          <a:lstStyle/>
          <a:p>
            <a:r>
              <a:rPr lang="ru-RU" sz="3600" dirty="0" smtClean="0"/>
              <a:t>высказывание </a:t>
            </a:r>
            <a:r>
              <a:rPr lang="ru-RU" sz="3600" dirty="0"/>
              <a:t>не всегда логично; </a:t>
            </a:r>
            <a:endParaRPr lang="ru-RU" sz="3600" dirty="0" smtClean="0"/>
          </a:p>
          <a:p>
            <a:r>
              <a:rPr lang="ru-RU" sz="3600" dirty="0" smtClean="0"/>
              <a:t>есть </a:t>
            </a:r>
            <a:r>
              <a:rPr lang="ru-RU" sz="3600" dirty="0"/>
              <a:t>значительные отклонения от предложенного плана</a:t>
            </a:r>
            <a:r>
              <a:rPr lang="ru-RU" sz="3600" dirty="0" smtClean="0"/>
              <a:t>;</a:t>
            </a:r>
          </a:p>
          <a:p>
            <a:r>
              <a:rPr lang="ru-RU" sz="3600" dirty="0" smtClean="0"/>
              <a:t> </a:t>
            </a:r>
            <a:r>
              <a:rPr lang="ru-RU" sz="3600" dirty="0"/>
              <a:t>имеются многочисленные ошибки в ис­пользовании средств логи­ческой связи, их выбор ограничен; </a:t>
            </a:r>
            <a:endParaRPr lang="ru-RU" sz="3600" dirty="0" smtClean="0"/>
          </a:p>
          <a:p>
            <a:r>
              <a:rPr lang="ru-RU" sz="3600" dirty="0" smtClean="0"/>
              <a:t>деле­ние </a:t>
            </a:r>
            <a:r>
              <a:rPr lang="ru-RU" sz="3600" dirty="0"/>
              <a:t>текста на абзацы отсутст­вует</a:t>
            </a:r>
            <a:endParaRPr lang="ru-RU" sz="3600" dirty="0"/>
          </a:p>
        </p:txBody>
      </p:sp>
    </p:spTree>
    <p:extLst>
      <p:ext uri="{BB962C8B-B14F-4D97-AF65-F5344CB8AC3E}">
        <p14:creationId xmlns:p14="http://schemas.microsoft.com/office/powerpoint/2010/main" val="22448202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ltLang="ru-RU" b="1" dirty="0">
                <a:solidFill>
                  <a:schemeClr val="tx2">
                    <a:satMod val="130000"/>
                  </a:schemeClr>
                </a:solidFill>
              </a:rPr>
              <a:t>Организация текста- О баллов</a:t>
            </a:r>
            <a:endParaRPr lang="ru-RU" dirty="0"/>
          </a:p>
        </p:txBody>
      </p:sp>
      <p:sp>
        <p:nvSpPr>
          <p:cNvPr id="3" name="Объект 2"/>
          <p:cNvSpPr>
            <a:spLocks noGrp="1"/>
          </p:cNvSpPr>
          <p:nvPr>
            <p:ph idx="1"/>
          </p:nvPr>
        </p:nvSpPr>
        <p:spPr/>
        <p:txBody>
          <a:bodyPr/>
          <a:lstStyle/>
          <a:p>
            <a:pPr indent="-283464">
              <a:buFont typeface="Wingdings 2"/>
              <a:buChar char=""/>
              <a:defRPr/>
            </a:pPr>
            <a:r>
              <a:rPr lang="ru-RU" altLang="ru-RU" dirty="0"/>
              <a:t>Если РКЗ –О;</a:t>
            </a:r>
          </a:p>
          <a:p>
            <a:pPr indent="-283464">
              <a:buFont typeface="Wingdings 2"/>
              <a:buChar char=""/>
              <a:defRPr/>
            </a:pPr>
            <a:r>
              <a:rPr lang="ru-RU" altLang="ru-RU" dirty="0"/>
              <a:t>Отсутствует логика в построении высказывания;</a:t>
            </a:r>
          </a:p>
          <a:p>
            <a:pPr indent="-283464">
              <a:buFont typeface="Wingdings 2"/>
              <a:buChar char=""/>
              <a:defRPr/>
            </a:pPr>
            <a:r>
              <a:rPr lang="ru-RU" altLang="ru-RU" dirty="0"/>
              <a:t>Отсутствует деление на абзацы или неправильно разделен текст;</a:t>
            </a:r>
          </a:p>
          <a:p>
            <a:pPr indent="-283464">
              <a:buFont typeface="Wingdings 2"/>
              <a:buChar char=""/>
              <a:defRPr/>
            </a:pPr>
            <a:r>
              <a:rPr lang="ru-RU" altLang="ru-RU" dirty="0"/>
              <a:t>Отсутствуют или неправильно используются средства логической связи;</a:t>
            </a:r>
          </a:p>
          <a:p>
            <a:pPr indent="-283464">
              <a:buFont typeface="Wingdings 2"/>
              <a:buChar char=""/>
              <a:defRPr/>
            </a:pPr>
            <a:r>
              <a:rPr lang="ru-RU" altLang="ru-RU" dirty="0"/>
              <a:t>Предложенный план ответа полностью не соблюдается.</a:t>
            </a:r>
          </a:p>
          <a:p>
            <a:endParaRPr lang="ru-RU" dirty="0"/>
          </a:p>
        </p:txBody>
      </p:sp>
    </p:spTree>
    <p:extLst>
      <p:ext uri="{BB962C8B-B14F-4D97-AF65-F5344CB8AC3E}">
        <p14:creationId xmlns:p14="http://schemas.microsoft.com/office/powerpoint/2010/main" val="3316238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Объект 2"/>
          <p:cNvSpPr>
            <a:spLocks noGrp="1"/>
          </p:cNvSpPr>
          <p:nvPr>
            <p:ph idx="1"/>
          </p:nvPr>
        </p:nvSpPr>
        <p:spPr/>
        <p:txBody>
          <a:bodyPr>
            <a:normAutofit/>
          </a:bodyPr>
          <a:lstStyle/>
          <a:p>
            <a:r>
              <a:rPr lang="ru-RU" sz="3600" dirty="0" smtClean="0"/>
              <a:t>Учащихся учим писать по 1 абзацу на каждый пункт плана- это обеспечит правильное деление на абзацы.</a:t>
            </a:r>
            <a:endParaRPr lang="ru-RU" sz="3600" dirty="0"/>
          </a:p>
        </p:txBody>
      </p:sp>
    </p:spTree>
    <p:extLst>
      <p:ext uri="{BB962C8B-B14F-4D97-AF65-F5344CB8AC3E}">
        <p14:creationId xmlns:p14="http://schemas.microsoft.com/office/powerpoint/2010/main" val="30255207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Лексика- 3 балла </a:t>
            </a:r>
            <a:r>
              <a:rPr lang="ru-RU" altLang="ru-RU" sz="3600" dirty="0">
                <a:solidFill>
                  <a:srgbClr val="424456">
                    <a:satMod val="130000"/>
                  </a:srgbClr>
                </a:solidFill>
              </a:rPr>
              <a:t>в тех случаях если</a:t>
            </a:r>
            <a:r>
              <a:rPr lang="ru-RU" altLang="ru-RU" sz="3600" dirty="0" smtClean="0">
                <a:solidFill>
                  <a:srgbClr val="424456">
                    <a:satMod val="130000"/>
                  </a:srgbClr>
                </a:solidFill>
              </a:rPr>
              <a:t>:</a:t>
            </a:r>
            <a:endParaRPr lang="ru-RU" dirty="0"/>
          </a:p>
        </p:txBody>
      </p:sp>
      <p:sp>
        <p:nvSpPr>
          <p:cNvPr id="3" name="Объект 2"/>
          <p:cNvSpPr>
            <a:spLocks noGrp="1"/>
          </p:cNvSpPr>
          <p:nvPr>
            <p:ph idx="1"/>
          </p:nvPr>
        </p:nvSpPr>
        <p:spPr/>
        <p:txBody>
          <a:bodyPr>
            <a:normAutofit/>
          </a:bodyPr>
          <a:lstStyle/>
          <a:p>
            <a:r>
              <a:rPr lang="ru-RU" sz="3600" dirty="0" smtClean="0"/>
              <a:t>используемый </a:t>
            </a:r>
            <a:r>
              <a:rPr lang="ru-RU" sz="3600" dirty="0"/>
              <a:t>словар­ный запас соответст­вует поставленной коммуникативной за­даче; </a:t>
            </a:r>
            <a:endParaRPr lang="ru-RU" sz="3600" dirty="0" smtClean="0"/>
          </a:p>
          <a:p>
            <a:r>
              <a:rPr lang="ru-RU" sz="3600" dirty="0" smtClean="0"/>
              <a:t>практически </a:t>
            </a:r>
            <a:r>
              <a:rPr lang="ru-RU" sz="3600" dirty="0"/>
              <a:t>нет нарушений в исполь­зовании лек­сики</a:t>
            </a:r>
            <a:endParaRPr lang="ru-RU" sz="3600" dirty="0"/>
          </a:p>
        </p:txBody>
      </p:sp>
    </p:spTree>
    <p:extLst>
      <p:ext uri="{BB962C8B-B14F-4D97-AF65-F5344CB8AC3E}">
        <p14:creationId xmlns:p14="http://schemas.microsoft.com/office/powerpoint/2010/main" val="356128144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692696"/>
            <a:ext cx="8229600" cy="1066800"/>
          </a:xfrm>
        </p:spPr>
        <p:txBody>
          <a:bodyPr>
            <a:normAutofit fontScale="90000"/>
          </a:bodyPr>
          <a:lstStyle/>
          <a:p>
            <a:r>
              <a:rPr lang="ru-RU" dirty="0"/>
              <a:t>Лексика- </a:t>
            </a:r>
            <a:r>
              <a:rPr lang="ru-RU" dirty="0" smtClean="0"/>
              <a:t>1 балл </a:t>
            </a:r>
            <a:r>
              <a:rPr lang="ru-RU" altLang="ru-RU" dirty="0">
                <a:solidFill>
                  <a:srgbClr val="424456">
                    <a:satMod val="130000"/>
                  </a:srgbClr>
                </a:solidFill>
              </a:rPr>
              <a:t>в тех случаях если:</a:t>
            </a:r>
            <a:endParaRPr lang="ru-RU" dirty="0"/>
          </a:p>
        </p:txBody>
      </p:sp>
      <p:sp>
        <p:nvSpPr>
          <p:cNvPr id="3" name="Объект 2"/>
          <p:cNvSpPr>
            <a:spLocks noGrp="1"/>
          </p:cNvSpPr>
          <p:nvPr>
            <p:ph idx="1"/>
          </p:nvPr>
        </p:nvSpPr>
        <p:spPr>
          <a:xfrm>
            <a:off x="611560" y="1628800"/>
            <a:ext cx="8229600" cy="4325112"/>
          </a:xfrm>
        </p:spPr>
        <p:txBody>
          <a:bodyPr>
            <a:normAutofit/>
          </a:bodyPr>
          <a:lstStyle/>
          <a:p>
            <a:r>
              <a:rPr lang="ru-RU" sz="3600" dirty="0" smtClean="0"/>
              <a:t>использован </a:t>
            </a:r>
            <a:r>
              <a:rPr lang="ru-RU" sz="3600" dirty="0"/>
              <a:t>неоправ­данно ограниченный словарный запас; </a:t>
            </a:r>
            <a:endParaRPr lang="ru-RU" sz="3600" dirty="0" smtClean="0"/>
          </a:p>
          <a:p>
            <a:r>
              <a:rPr lang="ru-RU" sz="3600" dirty="0" smtClean="0"/>
              <a:t>час­то </a:t>
            </a:r>
            <a:r>
              <a:rPr lang="ru-RU" sz="3600" dirty="0"/>
              <a:t>встречаются нару­ше­ния в исполь­зо­вании лексики, не­ко­торые из них могут затруднять понимание текста (не более четырёх)</a:t>
            </a:r>
            <a:endParaRPr lang="ru-RU" sz="3600" dirty="0"/>
          </a:p>
        </p:txBody>
      </p:sp>
    </p:spTree>
    <p:extLst>
      <p:ext uri="{BB962C8B-B14F-4D97-AF65-F5344CB8AC3E}">
        <p14:creationId xmlns:p14="http://schemas.microsoft.com/office/powerpoint/2010/main" val="382474429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solidFill>
                  <a:schemeClr val="tx2">
                    <a:satMod val="130000"/>
                  </a:schemeClr>
                </a:solidFill>
              </a:rPr>
              <a:t>К лексическим ошибкам относим:</a:t>
            </a:r>
            <a:endParaRPr lang="ru-RU" dirty="0"/>
          </a:p>
        </p:txBody>
      </p:sp>
      <p:sp>
        <p:nvSpPr>
          <p:cNvPr id="3" name="Объект 2"/>
          <p:cNvSpPr>
            <a:spLocks noGrp="1"/>
          </p:cNvSpPr>
          <p:nvPr>
            <p:ph idx="1"/>
          </p:nvPr>
        </p:nvSpPr>
        <p:spPr/>
        <p:txBody>
          <a:bodyPr>
            <a:normAutofit lnSpcReduction="10000"/>
          </a:bodyPr>
          <a:lstStyle/>
          <a:p>
            <a:pPr indent="-283464">
              <a:buFont typeface="Wingdings 2"/>
              <a:buChar char=""/>
              <a:defRPr/>
            </a:pPr>
            <a:r>
              <a:rPr lang="ru-RU" dirty="0"/>
              <a:t>Ошибки в неправильном употреблении слова в контексте;</a:t>
            </a:r>
          </a:p>
          <a:p>
            <a:pPr indent="-283464">
              <a:buFont typeface="Wingdings 2"/>
              <a:buChar char=""/>
              <a:defRPr/>
            </a:pPr>
            <a:r>
              <a:rPr lang="ru-RU" dirty="0"/>
              <a:t>Ошибки в словосочетании;</a:t>
            </a:r>
          </a:p>
          <a:p>
            <a:pPr indent="-283464">
              <a:buFont typeface="Wingdings 2"/>
              <a:buChar char=""/>
              <a:defRPr/>
            </a:pPr>
            <a:r>
              <a:rPr lang="ru-RU" dirty="0"/>
              <a:t>Пропуск слова, когда это не влияет на грамматическую структуру предложения;</a:t>
            </a:r>
          </a:p>
          <a:p>
            <a:pPr indent="-283464">
              <a:buFont typeface="Wingdings 2"/>
              <a:buChar char=""/>
              <a:defRPr/>
            </a:pPr>
            <a:r>
              <a:rPr lang="ru-RU" dirty="0"/>
              <a:t>Ошибки в словообразовании;</a:t>
            </a:r>
          </a:p>
          <a:p>
            <a:pPr indent="-283464">
              <a:buFont typeface="Wingdings 2"/>
              <a:buChar char=""/>
              <a:defRPr/>
            </a:pPr>
            <a:r>
              <a:rPr lang="ru-RU" dirty="0"/>
              <a:t>Послелоги в фразовых глаголах, влияющие на понимание смысла высказывания.</a:t>
            </a:r>
          </a:p>
          <a:p>
            <a:pPr indent="-283464">
              <a:buFont typeface="Wingdings 2"/>
              <a:buChar char=""/>
              <a:defRPr/>
            </a:pPr>
            <a:r>
              <a:rPr lang="ru-RU" dirty="0"/>
              <a:t>Орфографические ошибки, которые меняют значение слов (</a:t>
            </a:r>
            <a:r>
              <a:rPr lang="en-US" dirty="0"/>
              <a:t>think-thing)</a:t>
            </a:r>
            <a:endParaRPr lang="ru-RU" dirty="0"/>
          </a:p>
          <a:p>
            <a:endParaRPr lang="ru-RU" dirty="0"/>
          </a:p>
        </p:txBody>
      </p:sp>
    </p:spTree>
    <p:extLst>
      <p:ext uri="{BB962C8B-B14F-4D97-AF65-F5344CB8AC3E}">
        <p14:creationId xmlns:p14="http://schemas.microsoft.com/office/powerpoint/2010/main" val="9205234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Грамматика </a:t>
            </a:r>
            <a:r>
              <a:rPr lang="ru-RU" dirty="0"/>
              <a:t>3 балла </a:t>
            </a:r>
            <a:r>
              <a:rPr lang="ru-RU" altLang="ru-RU" dirty="0">
                <a:solidFill>
                  <a:srgbClr val="424456">
                    <a:satMod val="130000"/>
                  </a:srgbClr>
                </a:solidFill>
              </a:rPr>
              <a:t>в тех случаях если:</a:t>
            </a:r>
            <a:endParaRPr lang="ru-RU" dirty="0"/>
          </a:p>
        </p:txBody>
      </p:sp>
      <p:sp>
        <p:nvSpPr>
          <p:cNvPr id="3" name="Объект 2"/>
          <p:cNvSpPr>
            <a:spLocks noGrp="1"/>
          </p:cNvSpPr>
          <p:nvPr>
            <p:ph idx="1"/>
          </p:nvPr>
        </p:nvSpPr>
        <p:spPr/>
        <p:txBody>
          <a:bodyPr>
            <a:normAutofit/>
          </a:bodyPr>
          <a:lstStyle/>
          <a:p>
            <a:r>
              <a:rPr lang="ru-RU" sz="3600" dirty="0" smtClean="0"/>
              <a:t>используются грамматические структуры </a:t>
            </a:r>
            <a:r>
              <a:rPr lang="ru-RU" sz="3600" dirty="0"/>
              <a:t>в соответствии с поставленной </a:t>
            </a:r>
            <a:r>
              <a:rPr lang="ru-RU" sz="3600" dirty="0" smtClean="0"/>
              <a:t>коммуникативной задачей;</a:t>
            </a:r>
          </a:p>
          <a:p>
            <a:r>
              <a:rPr lang="ru-RU" sz="3600" dirty="0" smtClean="0"/>
              <a:t>практически отсутствуют </a:t>
            </a:r>
            <a:r>
              <a:rPr lang="ru-RU" sz="3600" dirty="0"/>
              <a:t>ошибки (допускается одна-две негрубые ошибки)</a:t>
            </a:r>
          </a:p>
        </p:txBody>
      </p:sp>
    </p:spTree>
    <p:extLst>
      <p:ext uri="{BB962C8B-B14F-4D97-AF65-F5344CB8AC3E}">
        <p14:creationId xmlns:p14="http://schemas.microsoft.com/office/powerpoint/2010/main" val="254797863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Грамматика 1 балл </a:t>
            </a:r>
            <a:r>
              <a:rPr lang="ru-RU" altLang="ru-RU" dirty="0">
                <a:solidFill>
                  <a:srgbClr val="424456">
                    <a:satMod val="130000"/>
                  </a:srgbClr>
                </a:solidFill>
              </a:rPr>
              <a:t>в тех случаях если:</a:t>
            </a:r>
            <a:endParaRPr lang="ru-RU" dirty="0"/>
          </a:p>
        </p:txBody>
      </p:sp>
      <p:sp>
        <p:nvSpPr>
          <p:cNvPr id="3" name="Объект 2"/>
          <p:cNvSpPr>
            <a:spLocks noGrp="1"/>
          </p:cNvSpPr>
          <p:nvPr>
            <p:ph idx="1"/>
          </p:nvPr>
        </p:nvSpPr>
        <p:spPr/>
        <p:txBody>
          <a:bodyPr>
            <a:normAutofit/>
          </a:bodyPr>
          <a:lstStyle/>
          <a:p>
            <a:r>
              <a:rPr lang="ru-RU" sz="3600" dirty="0" smtClean="0">
                <a:latin typeface="Times New Roman"/>
                <a:ea typeface="Times New Roman"/>
              </a:rPr>
              <a:t>многочисленные </a:t>
            </a:r>
            <a:r>
              <a:rPr lang="ru-RU" sz="3600" dirty="0">
                <a:latin typeface="Times New Roman"/>
                <a:ea typeface="Times New Roman"/>
              </a:rPr>
              <a:t>ошибки </a:t>
            </a:r>
            <a:r>
              <a:rPr lang="ru-RU" sz="3600" dirty="0" smtClean="0">
                <a:latin typeface="Times New Roman"/>
                <a:ea typeface="Times New Roman"/>
              </a:rPr>
              <a:t>элементарного </a:t>
            </a:r>
            <a:r>
              <a:rPr lang="ru-RU" sz="3600" dirty="0">
                <a:latin typeface="Times New Roman"/>
                <a:ea typeface="Times New Roman"/>
              </a:rPr>
              <a:t>уровня, либо ошибки немно­го­чис­ленны, но за­труд­ня­ют понима­ние текста (допускается шесть-семь оши­бок в трёх-четырёх раз­делах граммати­ки)</a:t>
            </a:r>
            <a:endParaRPr lang="ru-RU" sz="3600" dirty="0"/>
          </a:p>
        </p:txBody>
      </p:sp>
    </p:spTree>
    <p:extLst>
      <p:ext uri="{BB962C8B-B14F-4D97-AF65-F5344CB8AC3E}">
        <p14:creationId xmlns:p14="http://schemas.microsoft.com/office/powerpoint/2010/main" val="399148497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764704"/>
            <a:ext cx="8229600" cy="1066800"/>
          </a:xfrm>
        </p:spPr>
        <p:txBody>
          <a:bodyPr>
            <a:normAutofit fontScale="90000"/>
          </a:bodyPr>
          <a:lstStyle/>
          <a:p>
            <a:r>
              <a:rPr lang="ru-RU" altLang="ru-RU" dirty="0">
                <a:solidFill>
                  <a:schemeClr val="tx2">
                    <a:satMod val="130000"/>
                  </a:schemeClr>
                </a:solidFill>
              </a:rPr>
              <a:t>Оценивание орфографии и пунктуации -О баллов</a:t>
            </a:r>
            <a:endParaRPr lang="ru-RU" dirty="0"/>
          </a:p>
        </p:txBody>
      </p:sp>
      <p:sp>
        <p:nvSpPr>
          <p:cNvPr id="3" name="Объект 2"/>
          <p:cNvSpPr>
            <a:spLocks noGrp="1"/>
          </p:cNvSpPr>
          <p:nvPr>
            <p:ph idx="1"/>
          </p:nvPr>
        </p:nvSpPr>
        <p:spPr>
          <a:xfrm>
            <a:off x="539552" y="1772816"/>
            <a:ext cx="8280920" cy="4680520"/>
          </a:xfrm>
        </p:spPr>
        <p:txBody>
          <a:bodyPr>
            <a:normAutofit fontScale="92500"/>
          </a:bodyPr>
          <a:lstStyle/>
          <a:p>
            <a:r>
              <a:rPr lang="ru-RU" altLang="ru-RU" sz="3600" dirty="0"/>
              <a:t>Если РКЗ-О;</a:t>
            </a:r>
          </a:p>
          <a:p>
            <a:r>
              <a:rPr lang="ru-RU" altLang="ru-RU" sz="3600" dirty="0"/>
              <a:t>Правила орфографии (от 5 ошибок и выше) и пунктуации не соблюдаются (отсутствуют точки, вопросительные знаки в предложениях, кавычки, вводящие прямую речь, запятые после средств логической связи (таких как,</a:t>
            </a:r>
            <a:r>
              <a:rPr lang="en-US" altLang="ru-RU" sz="3600" dirty="0"/>
              <a:t>In conclusion, however</a:t>
            </a:r>
            <a:r>
              <a:rPr lang="ru-RU" altLang="ru-RU" sz="3600" dirty="0"/>
              <a:t> или запятые, мешающие пониманию текста)</a:t>
            </a:r>
          </a:p>
          <a:p>
            <a:endParaRPr lang="ru-RU" dirty="0"/>
          </a:p>
        </p:txBody>
      </p:sp>
    </p:spTree>
    <p:extLst>
      <p:ext uri="{BB962C8B-B14F-4D97-AF65-F5344CB8AC3E}">
        <p14:creationId xmlns:p14="http://schemas.microsoft.com/office/powerpoint/2010/main" val="282882368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620688"/>
            <a:ext cx="8229600" cy="1066800"/>
          </a:xfrm>
        </p:spPr>
        <p:txBody>
          <a:bodyPr>
            <a:normAutofit fontScale="90000"/>
          </a:bodyPr>
          <a:lstStyle/>
          <a:p>
            <a:r>
              <a:rPr lang="ru-RU" altLang="ru-RU" dirty="0">
                <a:solidFill>
                  <a:schemeClr val="tx2">
                    <a:satMod val="130000"/>
                  </a:schemeClr>
                </a:solidFill>
              </a:rPr>
              <a:t>ТИПИЧНЫЕ ОШИБКИ учащихся при выполнении задания 40</a:t>
            </a:r>
            <a:endParaRPr lang="ru-RU" dirty="0"/>
          </a:p>
        </p:txBody>
      </p:sp>
      <p:sp>
        <p:nvSpPr>
          <p:cNvPr id="3" name="Объект 2"/>
          <p:cNvSpPr>
            <a:spLocks noGrp="1"/>
          </p:cNvSpPr>
          <p:nvPr>
            <p:ph idx="1"/>
          </p:nvPr>
        </p:nvSpPr>
        <p:spPr>
          <a:xfrm>
            <a:off x="467544" y="1700808"/>
            <a:ext cx="8352928" cy="4896544"/>
          </a:xfrm>
        </p:spPr>
        <p:txBody>
          <a:bodyPr>
            <a:normAutofit fontScale="92500" lnSpcReduction="10000"/>
          </a:bodyPr>
          <a:lstStyle/>
          <a:p>
            <a:pPr indent="-283464">
              <a:lnSpc>
                <a:spcPct val="80000"/>
              </a:lnSpc>
              <a:buFont typeface="Wingdings 2"/>
              <a:buChar char=""/>
              <a:defRPr/>
            </a:pPr>
            <a:r>
              <a:rPr lang="ru-RU" altLang="ru-RU" dirty="0"/>
              <a:t>замена формата;</a:t>
            </a:r>
          </a:p>
          <a:p>
            <a:pPr indent="-283464">
              <a:lnSpc>
                <a:spcPct val="80000"/>
              </a:lnSpc>
              <a:buFont typeface="Wingdings 2"/>
              <a:buChar char=""/>
              <a:defRPr/>
            </a:pPr>
            <a:r>
              <a:rPr lang="ru-RU" altLang="ru-RU" dirty="0"/>
              <a:t>подмена темы;</a:t>
            </a:r>
          </a:p>
          <a:p>
            <a:pPr indent="-283464">
              <a:lnSpc>
                <a:spcPct val="80000"/>
              </a:lnSpc>
              <a:buFont typeface="Wingdings 2"/>
              <a:buChar char=""/>
              <a:defRPr/>
            </a:pPr>
            <a:r>
              <a:rPr lang="ru-RU" altLang="ru-RU" dirty="0" smtClean="0"/>
              <a:t>неумение </a:t>
            </a:r>
            <a:r>
              <a:rPr lang="ru-RU" altLang="ru-RU" dirty="0"/>
              <a:t>точно сформулировать проблему в начале высказывания и сделать точный вывод в конце;</a:t>
            </a:r>
          </a:p>
          <a:p>
            <a:pPr indent="-283464">
              <a:lnSpc>
                <a:spcPct val="80000"/>
              </a:lnSpc>
              <a:buFont typeface="Wingdings 2"/>
              <a:buChar char=""/>
              <a:defRPr/>
            </a:pPr>
            <a:r>
              <a:rPr lang="ru-RU" altLang="ru-RU" dirty="0"/>
              <a:t>несогласованность вывода с личным мнением, высказанным во втором абзаце;</a:t>
            </a:r>
          </a:p>
          <a:p>
            <a:pPr indent="-283464">
              <a:lnSpc>
                <a:spcPct val="80000"/>
              </a:lnSpc>
              <a:buFont typeface="Wingdings 2"/>
              <a:buChar char=""/>
              <a:defRPr/>
            </a:pPr>
            <a:r>
              <a:rPr lang="ru-RU" altLang="ru-RU" dirty="0" smtClean="0"/>
              <a:t>неполное </a:t>
            </a:r>
            <a:r>
              <a:rPr lang="ru-RU" altLang="ru-RU" dirty="0"/>
              <a:t>соответствие аргументации заявленному тезису ( мнению);</a:t>
            </a:r>
          </a:p>
          <a:p>
            <a:pPr indent="-283464">
              <a:lnSpc>
                <a:spcPct val="80000"/>
              </a:lnSpc>
              <a:buFont typeface="Wingdings 2"/>
              <a:buChar char=""/>
              <a:defRPr/>
            </a:pPr>
            <a:r>
              <a:rPr lang="ru-RU" altLang="ru-RU" dirty="0" smtClean="0"/>
              <a:t>повтор </a:t>
            </a:r>
            <a:r>
              <a:rPr lang="ru-RU" altLang="ru-RU" dirty="0"/>
              <a:t>аргументации при высказывании своего и чужого мнений;</a:t>
            </a:r>
          </a:p>
          <a:p>
            <a:pPr indent="-283464">
              <a:lnSpc>
                <a:spcPct val="80000"/>
              </a:lnSpc>
              <a:buFont typeface="Wingdings 2"/>
              <a:buChar char=""/>
              <a:defRPr/>
            </a:pPr>
            <a:r>
              <a:rPr lang="ru-RU" altLang="ru-RU" dirty="0"/>
              <a:t>неправильное деление текста на абзацы;</a:t>
            </a:r>
          </a:p>
          <a:p>
            <a:pPr indent="-283464">
              <a:lnSpc>
                <a:spcPct val="80000"/>
              </a:lnSpc>
              <a:buFont typeface="Wingdings 2"/>
              <a:buChar char=""/>
              <a:defRPr/>
            </a:pPr>
            <a:r>
              <a:rPr lang="ru-RU" altLang="ru-RU" dirty="0"/>
              <a:t>не использование или неправильное использование средств логической связи;</a:t>
            </a:r>
          </a:p>
          <a:p>
            <a:pPr indent="-283464">
              <a:lnSpc>
                <a:spcPct val="80000"/>
              </a:lnSpc>
              <a:buFont typeface="Wingdings 2"/>
              <a:buChar char=""/>
              <a:defRPr/>
            </a:pPr>
            <a:r>
              <a:rPr lang="ru-RU" altLang="ru-RU" dirty="0"/>
              <a:t>лексико-грамматические и орфографические ошибки.</a:t>
            </a:r>
            <a:endParaRPr lang="ru-RU" dirty="0"/>
          </a:p>
          <a:p>
            <a:endParaRPr lang="ru-RU" dirty="0"/>
          </a:p>
        </p:txBody>
      </p:sp>
    </p:spTree>
    <p:extLst>
      <p:ext uri="{BB962C8B-B14F-4D97-AF65-F5344CB8AC3E}">
        <p14:creationId xmlns:p14="http://schemas.microsoft.com/office/powerpoint/2010/main" val="372607191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1268760"/>
            <a:ext cx="8229600" cy="1066800"/>
          </a:xfrm>
        </p:spPr>
        <p:txBody>
          <a:bodyPr>
            <a:normAutofit fontScale="90000"/>
          </a:bodyPr>
          <a:lstStyle/>
          <a:p>
            <a:pPr algn="ctr"/>
            <a:r>
              <a:rPr lang="ru-RU" b="1" dirty="0" smtClean="0"/>
              <a:t>Общие стратегии подготовки к письменному высказыванию </a:t>
            </a:r>
            <a:r>
              <a:rPr lang="ru-RU" b="1" dirty="0"/>
              <a:t>с элементами </a:t>
            </a:r>
            <a:r>
              <a:rPr lang="ru-RU" b="1" dirty="0" smtClean="0"/>
              <a:t>рассуждения</a:t>
            </a:r>
            <a:r>
              <a:rPr lang="ru-RU" b="1" dirty="0"/>
              <a:t>:</a:t>
            </a:r>
            <a:r>
              <a:rPr lang="ru-RU" dirty="0"/>
              <a:t/>
            </a:r>
            <a:br>
              <a:rPr lang="ru-RU" dirty="0"/>
            </a:br>
            <a:r>
              <a:rPr lang="ru-RU" b="1" dirty="0" smtClean="0"/>
              <a:t>: </a:t>
            </a:r>
            <a:r>
              <a:rPr lang="ru-RU" dirty="0"/>
              <a:t/>
            </a:r>
            <a:br>
              <a:rPr lang="ru-RU" dirty="0"/>
            </a:br>
            <a:endParaRPr lang="ru-RU" dirty="0"/>
          </a:p>
        </p:txBody>
      </p:sp>
      <p:sp>
        <p:nvSpPr>
          <p:cNvPr id="3" name="Объект 2"/>
          <p:cNvSpPr>
            <a:spLocks noGrp="1"/>
          </p:cNvSpPr>
          <p:nvPr>
            <p:ph idx="1"/>
          </p:nvPr>
        </p:nvSpPr>
        <p:spPr/>
        <p:txBody>
          <a:bodyPr>
            <a:normAutofit/>
          </a:bodyPr>
          <a:lstStyle/>
          <a:p>
            <a:pPr lvl="0"/>
            <a:r>
              <a:rPr lang="ru-RU" dirty="0" smtClean="0"/>
              <a:t>строить </a:t>
            </a:r>
            <a:r>
              <a:rPr lang="ru-RU" dirty="0"/>
              <a:t>высказывание в соответствии с предложенным планом;</a:t>
            </a:r>
          </a:p>
          <a:p>
            <a:pPr lvl="0"/>
            <a:r>
              <a:rPr lang="ru-RU" dirty="0"/>
              <a:t>начинать введение следует с общего представления темы и предложения, отображающего ее проблемный характер;</a:t>
            </a:r>
          </a:p>
          <a:p>
            <a:pPr lvl="0"/>
            <a:r>
              <a:rPr lang="ru-RU" dirty="0"/>
              <a:t>во введении перефразировать тему/проблему, данную в задании, не повторяя ее дословно; </a:t>
            </a:r>
          </a:p>
        </p:txBody>
      </p:sp>
    </p:spTree>
    <p:extLst>
      <p:ext uri="{BB962C8B-B14F-4D97-AF65-F5344CB8AC3E}">
        <p14:creationId xmlns:p14="http://schemas.microsoft.com/office/powerpoint/2010/main" val="18668469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1268760"/>
            <a:ext cx="8229600" cy="1066800"/>
          </a:xfrm>
        </p:spPr>
        <p:txBody>
          <a:bodyPr>
            <a:normAutofit fontScale="90000"/>
          </a:bodyPr>
          <a:lstStyle/>
          <a:p>
            <a:pPr algn="ctr"/>
            <a:r>
              <a:rPr lang="ru-RU" b="1" dirty="0" smtClean="0"/>
              <a:t>Общие стратегии подготовки к письменному высказыванию </a:t>
            </a:r>
            <a:r>
              <a:rPr lang="ru-RU" b="1" dirty="0"/>
              <a:t>с элементами </a:t>
            </a:r>
            <a:r>
              <a:rPr lang="ru-RU" b="1" dirty="0" smtClean="0"/>
              <a:t>рассуждения</a:t>
            </a:r>
            <a:r>
              <a:rPr lang="ru-RU" b="1" dirty="0"/>
              <a:t>:</a:t>
            </a:r>
            <a:r>
              <a:rPr lang="ru-RU" dirty="0"/>
              <a:t/>
            </a:r>
            <a:br>
              <a:rPr lang="ru-RU" dirty="0"/>
            </a:br>
            <a:r>
              <a:rPr lang="ru-RU" b="1" dirty="0" smtClean="0"/>
              <a:t>: </a:t>
            </a:r>
            <a:r>
              <a:rPr lang="ru-RU" dirty="0"/>
              <a:t/>
            </a:r>
            <a:br>
              <a:rPr lang="ru-RU" dirty="0"/>
            </a:br>
            <a:endParaRPr lang="ru-RU" dirty="0"/>
          </a:p>
        </p:txBody>
      </p:sp>
      <p:sp>
        <p:nvSpPr>
          <p:cNvPr id="3" name="Объект 2"/>
          <p:cNvSpPr>
            <a:spLocks noGrp="1"/>
          </p:cNvSpPr>
          <p:nvPr>
            <p:ph idx="1"/>
          </p:nvPr>
        </p:nvSpPr>
        <p:spPr/>
        <p:txBody>
          <a:bodyPr>
            <a:normAutofit fontScale="92500"/>
          </a:bodyPr>
          <a:lstStyle/>
          <a:p>
            <a:pPr lvl="0"/>
            <a:r>
              <a:rPr lang="ru-RU" dirty="0" smtClean="0"/>
              <a:t>при </a:t>
            </a:r>
            <a:r>
              <a:rPr lang="ru-RU" dirty="0"/>
              <a:t>планировании письменного высказывания сначала продумать ключевые фразы каждого абзаца;</a:t>
            </a:r>
          </a:p>
          <a:p>
            <a:pPr lvl="0"/>
            <a:r>
              <a:rPr lang="ru-RU" dirty="0"/>
              <a:t>делить текст на абзацы, которые отражают логическую и содержательную структуру текста;</a:t>
            </a:r>
          </a:p>
          <a:p>
            <a:pPr lvl="0"/>
            <a:r>
              <a:rPr lang="ru-RU" dirty="0"/>
              <a:t>каждый абзац должен быть написан соответствующим образом (рекомендуется в первом предложении абзаца выразить его основную мысль и далее ее развивать, подкреплять примерами и аргументами и т. д</a:t>
            </a:r>
            <a:r>
              <a:rPr lang="ru-RU" dirty="0" smtClean="0"/>
              <a:t>.);</a:t>
            </a:r>
            <a:endParaRPr lang="ru-RU" dirty="0"/>
          </a:p>
        </p:txBody>
      </p:sp>
    </p:spTree>
    <p:extLst>
      <p:ext uri="{BB962C8B-B14F-4D97-AF65-F5344CB8AC3E}">
        <p14:creationId xmlns:p14="http://schemas.microsoft.com/office/powerpoint/2010/main" val="276270655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1268760"/>
            <a:ext cx="8229600" cy="1066800"/>
          </a:xfrm>
        </p:spPr>
        <p:txBody>
          <a:bodyPr>
            <a:normAutofit fontScale="90000"/>
          </a:bodyPr>
          <a:lstStyle/>
          <a:p>
            <a:pPr algn="ctr"/>
            <a:r>
              <a:rPr lang="ru-RU" b="1" dirty="0" smtClean="0"/>
              <a:t>Общие стратегии подготовки к письменному высказыванию </a:t>
            </a:r>
            <a:r>
              <a:rPr lang="ru-RU" b="1" dirty="0"/>
              <a:t>с элементами </a:t>
            </a:r>
            <a:r>
              <a:rPr lang="ru-RU" b="1" dirty="0" smtClean="0"/>
              <a:t>рассуждения</a:t>
            </a:r>
            <a:r>
              <a:rPr lang="ru-RU" b="1" dirty="0"/>
              <a:t>:</a:t>
            </a:r>
            <a:r>
              <a:rPr lang="ru-RU" dirty="0"/>
              <a:t/>
            </a:r>
            <a:br>
              <a:rPr lang="ru-RU" dirty="0"/>
            </a:br>
            <a:r>
              <a:rPr lang="ru-RU" b="1" dirty="0" smtClean="0"/>
              <a:t>: </a:t>
            </a:r>
            <a:r>
              <a:rPr lang="ru-RU" dirty="0"/>
              <a:t/>
            </a:r>
            <a:br>
              <a:rPr lang="ru-RU" dirty="0"/>
            </a:br>
            <a:endParaRPr lang="ru-RU" dirty="0"/>
          </a:p>
        </p:txBody>
      </p:sp>
      <p:sp>
        <p:nvSpPr>
          <p:cNvPr id="3" name="Объект 2"/>
          <p:cNvSpPr>
            <a:spLocks noGrp="1"/>
          </p:cNvSpPr>
          <p:nvPr>
            <p:ph idx="1"/>
          </p:nvPr>
        </p:nvSpPr>
        <p:spPr/>
        <p:txBody>
          <a:bodyPr>
            <a:normAutofit fontScale="92500"/>
          </a:bodyPr>
          <a:lstStyle/>
          <a:p>
            <a:pPr lvl="0"/>
            <a:r>
              <a:rPr lang="ru-RU" dirty="0" smtClean="0"/>
              <a:t>введение </a:t>
            </a:r>
            <a:r>
              <a:rPr lang="ru-RU" dirty="0"/>
              <a:t>и заключение должны быть приблизительно одинаковы по объему;</a:t>
            </a:r>
          </a:p>
          <a:p>
            <a:pPr lvl="0"/>
            <a:r>
              <a:rPr lang="ru-RU" dirty="0"/>
              <a:t>в основной части должно быть </a:t>
            </a:r>
            <a:r>
              <a:rPr lang="ru-RU" i="1" dirty="0"/>
              <a:t>как минимум</a:t>
            </a:r>
            <a:r>
              <a:rPr lang="ru-RU" dirty="0"/>
              <a:t> два абзаца, приблизительно одинаковых по размеру;</a:t>
            </a:r>
          </a:p>
          <a:p>
            <a:pPr lvl="0"/>
            <a:r>
              <a:rPr lang="ru-RU" dirty="0"/>
              <a:t>общий объем основной части не должен быть меньше общего объема введения и заключения; </a:t>
            </a:r>
          </a:p>
          <a:p>
            <a:pPr lvl="0"/>
            <a:r>
              <a:rPr lang="ru-RU" dirty="0"/>
              <a:t>особое внимание уделять средствам логической связи текста, как внутри предложений, так и между </a:t>
            </a:r>
            <a:r>
              <a:rPr lang="ru-RU" dirty="0" smtClean="0"/>
              <a:t>предложениями;</a:t>
            </a:r>
            <a:endParaRPr lang="ru-RU" dirty="0"/>
          </a:p>
          <a:p>
            <a:pPr lvl="0"/>
            <a:r>
              <a:rPr lang="ru-RU" dirty="0"/>
              <a:t>правильно использовать языковые средства.</a:t>
            </a:r>
          </a:p>
          <a:p>
            <a:endParaRPr lang="ru-RU" dirty="0"/>
          </a:p>
        </p:txBody>
      </p:sp>
    </p:spTree>
    <p:extLst>
      <p:ext uri="{BB962C8B-B14F-4D97-AF65-F5344CB8AC3E}">
        <p14:creationId xmlns:p14="http://schemas.microsoft.com/office/powerpoint/2010/main" val="276270655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3568" y="620688"/>
            <a:ext cx="8229600" cy="1066800"/>
          </a:xfrm>
        </p:spPr>
        <p:txBody>
          <a:bodyPr/>
          <a:lstStyle/>
          <a:p>
            <a:r>
              <a:rPr lang="ru-RU" dirty="0" smtClean="0"/>
              <a:t>Задания при подготовке к ПВ 40:</a:t>
            </a:r>
            <a:endParaRPr lang="ru-RU" dirty="0"/>
          </a:p>
        </p:txBody>
      </p:sp>
      <p:sp>
        <p:nvSpPr>
          <p:cNvPr id="3" name="Объект 2"/>
          <p:cNvSpPr>
            <a:spLocks noGrp="1"/>
          </p:cNvSpPr>
          <p:nvPr>
            <p:ph idx="1"/>
          </p:nvPr>
        </p:nvSpPr>
        <p:spPr>
          <a:xfrm>
            <a:off x="611560" y="1412776"/>
            <a:ext cx="8280920" cy="5256584"/>
          </a:xfrm>
        </p:spPr>
        <p:txBody>
          <a:bodyPr>
            <a:normAutofit/>
          </a:bodyPr>
          <a:lstStyle/>
          <a:p>
            <a:r>
              <a:rPr lang="ru-RU" b="1" dirty="0"/>
              <a:t>ЗАДАНИЕ </a:t>
            </a:r>
            <a:r>
              <a:rPr lang="ru-RU" b="1" dirty="0" smtClean="0"/>
              <a:t>1.</a:t>
            </a:r>
            <a:r>
              <a:rPr lang="ru-RU" dirty="0" smtClean="0"/>
              <a:t>Какие </a:t>
            </a:r>
            <a:r>
              <a:rPr lang="ru-RU" dirty="0"/>
              <a:t>из нижеприведенных слов и выражений вводят сравнение/контраст, результат/вывод, аргумент в поддержку высказанной мысли. </a:t>
            </a:r>
            <a:r>
              <a:rPr lang="en-US" dirty="0" smtClean="0"/>
              <a:t>(</a:t>
            </a:r>
            <a:r>
              <a:rPr lang="ru-RU" dirty="0" smtClean="0"/>
              <a:t>В </a:t>
            </a:r>
            <a:r>
              <a:rPr lang="ru-RU" dirty="0"/>
              <a:t>списке есть лишние слова</a:t>
            </a:r>
            <a:r>
              <a:rPr lang="en-US" dirty="0"/>
              <a:t>):</a:t>
            </a:r>
            <a:endParaRPr lang="ru-RU" dirty="0"/>
          </a:p>
          <a:p>
            <a:r>
              <a:rPr lang="en-US" dirty="0"/>
              <a:t>what’s more, firstly; in summary; in spite of; thus, lastly, however, in addition, apart from that, in consequence, moreover, despite; on the other hand, in contrast to this; as a result, because of that, although, whatever, as, and so; nevertheless; in conclusion, besides, while, even if, and yet, equally, to put it briefly.</a:t>
            </a:r>
            <a:endParaRPr lang="ru-RU" dirty="0"/>
          </a:p>
          <a:p>
            <a:endParaRPr lang="ru-RU" dirty="0"/>
          </a:p>
        </p:txBody>
      </p:sp>
    </p:spTree>
    <p:extLst>
      <p:ext uri="{BB962C8B-B14F-4D97-AF65-F5344CB8AC3E}">
        <p14:creationId xmlns:p14="http://schemas.microsoft.com/office/powerpoint/2010/main" val="186070687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620688"/>
            <a:ext cx="8229600" cy="1066800"/>
          </a:xfrm>
        </p:spPr>
        <p:txBody>
          <a:bodyPr/>
          <a:lstStyle/>
          <a:p>
            <a:r>
              <a:rPr lang="ru-RU" b="1" dirty="0"/>
              <a:t>ЗАДАНИЕ </a:t>
            </a:r>
            <a:r>
              <a:rPr lang="ru-RU" b="1" dirty="0" smtClean="0"/>
              <a:t>2</a:t>
            </a:r>
            <a:r>
              <a:rPr lang="ru-RU" b="1" dirty="0"/>
              <a:t>. </a:t>
            </a:r>
            <a:endParaRPr lang="ru-RU" dirty="0"/>
          </a:p>
        </p:txBody>
      </p:sp>
      <p:sp>
        <p:nvSpPr>
          <p:cNvPr id="3" name="Объект 2"/>
          <p:cNvSpPr>
            <a:spLocks noGrp="1"/>
          </p:cNvSpPr>
          <p:nvPr>
            <p:ph idx="1"/>
          </p:nvPr>
        </p:nvSpPr>
        <p:spPr>
          <a:xfrm>
            <a:off x="539552" y="1412776"/>
            <a:ext cx="8352928" cy="5256584"/>
          </a:xfrm>
        </p:spPr>
        <p:txBody>
          <a:bodyPr>
            <a:normAutofit/>
          </a:bodyPr>
          <a:lstStyle/>
          <a:p>
            <a:r>
              <a:rPr lang="ru-RU" dirty="0" smtClean="0"/>
              <a:t>В </a:t>
            </a:r>
            <a:r>
              <a:rPr lang="ru-RU" dirty="0"/>
              <a:t>каждой строке связующих слов и выражений есть одно лишнее. Найдите его</a:t>
            </a:r>
            <a:r>
              <a:rPr lang="en-US" dirty="0"/>
              <a:t>:</a:t>
            </a:r>
            <a:endParaRPr lang="ru-RU" dirty="0"/>
          </a:p>
          <a:p>
            <a:r>
              <a:rPr lang="en-US" dirty="0"/>
              <a:t>1) when, whenever, moreover, before, until, while, as soon as, after;  </a:t>
            </a:r>
            <a:endParaRPr lang="ru-RU" dirty="0"/>
          </a:p>
          <a:p>
            <a:r>
              <a:rPr lang="en-US" dirty="0"/>
              <a:t>2) finally, lastly, all in all, in conclusion, in addition, to sum up;      </a:t>
            </a:r>
            <a:endParaRPr lang="ru-RU" dirty="0"/>
          </a:p>
          <a:p>
            <a:r>
              <a:rPr lang="en-US" dirty="0"/>
              <a:t>3) and, also, too, moreover, what is more, in addition, furthermore, therefore; </a:t>
            </a:r>
            <a:endParaRPr lang="ru-RU" dirty="0"/>
          </a:p>
          <a:p>
            <a:r>
              <a:rPr lang="en-US" dirty="0"/>
              <a:t>4) although, because, but, however, on the other hand. </a:t>
            </a:r>
            <a:endParaRPr lang="ru-RU" dirty="0"/>
          </a:p>
          <a:p>
            <a:endParaRPr lang="ru-RU" dirty="0"/>
          </a:p>
        </p:txBody>
      </p:sp>
    </p:spTree>
    <p:extLst>
      <p:ext uri="{BB962C8B-B14F-4D97-AF65-F5344CB8AC3E}">
        <p14:creationId xmlns:p14="http://schemas.microsoft.com/office/powerpoint/2010/main" val="274819413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836712"/>
            <a:ext cx="8229600" cy="1066800"/>
          </a:xfrm>
        </p:spPr>
        <p:txBody>
          <a:bodyPr>
            <a:noAutofit/>
          </a:bodyPr>
          <a:lstStyle/>
          <a:p>
            <a:r>
              <a:rPr lang="ru-RU" sz="2000" b="1" dirty="0"/>
              <a:t>ЗАДАНИЕ </a:t>
            </a:r>
            <a:r>
              <a:rPr lang="ru-RU" sz="2000" b="1" dirty="0" smtClean="0"/>
              <a:t>3</a:t>
            </a:r>
            <a:r>
              <a:rPr lang="ru-RU" sz="2000" b="1" dirty="0"/>
              <a:t>.</a:t>
            </a:r>
            <a:r>
              <a:rPr lang="ru-RU" sz="2000" dirty="0"/>
              <a:t> Какие из нижеприведенных слов и выражений могут быть использованы (характерны) для введения, основной части, заключения письменного высказывания с элементами рассуждения? </a:t>
            </a:r>
            <a:r>
              <a:rPr lang="en-US" sz="2000" dirty="0" smtClean="0"/>
              <a:t>.</a:t>
            </a:r>
            <a:r>
              <a:rPr lang="ru-RU" sz="2000" dirty="0"/>
              <a:t/>
            </a:r>
            <a:br>
              <a:rPr lang="ru-RU" sz="2000" dirty="0"/>
            </a:br>
            <a:endParaRPr lang="ru-RU" sz="2000" dirty="0"/>
          </a:p>
        </p:txBody>
      </p:sp>
      <p:sp>
        <p:nvSpPr>
          <p:cNvPr id="3" name="Объект 2"/>
          <p:cNvSpPr>
            <a:spLocks noGrp="1"/>
          </p:cNvSpPr>
          <p:nvPr>
            <p:ph idx="1"/>
          </p:nvPr>
        </p:nvSpPr>
        <p:spPr>
          <a:xfrm>
            <a:off x="251520" y="1916832"/>
            <a:ext cx="8640960" cy="4680520"/>
          </a:xfrm>
        </p:spPr>
        <p:txBody>
          <a:bodyPr>
            <a:normAutofit fontScale="77500" lnSpcReduction="20000"/>
          </a:bodyPr>
          <a:lstStyle/>
          <a:p>
            <a:r>
              <a:rPr lang="en-US" sz="2900" dirty="0" smtClean="0"/>
              <a:t>Firstly</a:t>
            </a:r>
            <a:r>
              <a:rPr lang="en-US" sz="2900" dirty="0"/>
              <a:t>, to begin with, furthermore, moreover, also, In my opinion, I believe, I think, As I see it, In today’s world it is important…, many people believe… but to my mind, However, on the other hand, though, in conclusion, all in all, to sum up, All things considered I believe…, In conclusion it is important to remind/add/point out that…the issue is far from solving/resolving yet but I think…, there is no doubt, there is a dispute, discussion/no agreement…, the problem/issue/phenomenon of…is/appears to be/has always been… many people think that… , on the one hand, on the other hand, To begin with, Firstly, secondly, finally, in addition, Besides, Moreover, in spite of this, in fact, As a result, consequently. One major advantage is, As advocates of… claim/argue, as critics point out, There are a number of disadvantages/drawbacks, To sum it up, one can come to the conclusion that…., To conclude, it appears that… .</a:t>
            </a:r>
            <a:endParaRPr lang="ru-RU" sz="2900" dirty="0"/>
          </a:p>
          <a:p>
            <a:endParaRPr lang="ru-RU" dirty="0"/>
          </a:p>
        </p:txBody>
      </p:sp>
    </p:spTree>
    <p:extLst>
      <p:ext uri="{BB962C8B-B14F-4D97-AF65-F5344CB8AC3E}">
        <p14:creationId xmlns:p14="http://schemas.microsoft.com/office/powerpoint/2010/main" val="6754552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3200" b="1" dirty="0"/>
              <a:t>ЗАДАНИЕ </a:t>
            </a:r>
            <a:r>
              <a:rPr lang="ru-RU" sz="3200" b="1" dirty="0" smtClean="0"/>
              <a:t>4</a:t>
            </a:r>
            <a:r>
              <a:rPr lang="ru-RU" sz="3200" b="1" dirty="0"/>
              <a:t>. </a:t>
            </a:r>
            <a:r>
              <a:rPr lang="ru-RU" sz="3200" dirty="0"/>
              <a:t>Согласитесь либо не согласитесь со следующими </a:t>
            </a:r>
            <a:r>
              <a:rPr lang="ru-RU" sz="3200" dirty="0" smtClean="0"/>
              <a:t>высказываниями.</a:t>
            </a:r>
            <a:endParaRPr lang="ru-RU" sz="3200" dirty="0"/>
          </a:p>
        </p:txBody>
      </p:sp>
      <p:sp>
        <p:nvSpPr>
          <p:cNvPr id="3" name="Объект 2"/>
          <p:cNvSpPr>
            <a:spLocks noGrp="1"/>
          </p:cNvSpPr>
          <p:nvPr>
            <p:ph idx="1"/>
          </p:nvPr>
        </p:nvSpPr>
        <p:spPr/>
        <p:txBody>
          <a:bodyPr>
            <a:normAutofit/>
          </a:bodyPr>
          <a:lstStyle/>
          <a:p>
            <a:pPr marL="109728" indent="0">
              <a:buNone/>
            </a:pPr>
            <a:r>
              <a:rPr lang="ru-RU" dirty="0" smtClean="0"/>
              <a:t> </a:t>
            </a:r>
            <a:r>
              <a:rPr lang="ru-RU" dirty="0"/>
              <a:t>Назовите не менее 3 аргументов «за» и 3 аргументов «против» и сформулируйте собственное мнение.</a:t>
            </a:r>
          </a:p>
          <a:p>
            <a:pPr lvl="0"/>
            <a:r>
              <a:rPr lang="en-US" dirty="0"/>
              <a:t>Having a pet is good for a family.</a:t>
            </a:r>
            <a:endParaRPr lang="ru-RU" dirty="0"/>
          </a:p>
          <a:p>
            <a:pPr lvl="0"/>
            <a:r>
              <a:rPr lang="en-US" dirty="0"/>
              <a:t>Living in a big city is better than in a village.</a:t>
            </a:r>
            <a:endParaRPr lang="ru-RU" dirty="0"/>
          </a:p>
          <a:p>
            <a:pPr lvl="0"/>
            <a:r>
              <a:rPr lang="en-US" dirty="0"/>
              <a:t>Being famous is wonderful.</a:t>
            </a:r>
            <a:endParaRPr lang="ru-RU" dirty="0"/>
          </a:p>
          <a:p>
            <a:pPr lvl="0"/>
            <a:r>
              <a:rPr lang="en-US" dirty="0"/>
              <a:t>It’s better to travel with friends than alone.</a:t>
            </a:r>
            <a:endParaRPr lang="ru-RU" dirty="0"/>
          </a:p>
          <a:p>
            <a:pPr lvl="0"/>
            <a:r>
              <a:rPr lang="en-US" dirty="0"/>
              <a:t>Internet makes people lazy</a:t>
            </a:r>
            <a:r>
              <a:rPr lang="en-US" dirty="0" smtClean="0"/>
              <a:t>.</a:t>
            </a:r>
            <a:r>
              <a:rPr lang="ru-RU" dirty="0"/>
              <a:t> </a:t>
            </a:r>
          </a:p>
          <a:p>
            <a:endParaRPr lang="ru-RU" dirty="0"/>
          </a:p>
        </p:txBody>
      </p:sp>
    </p:spTree>
    <p:extLst>
      <p:ext uri="{BB962C8B-B14F-4D97-AF65-F5344CB8AC3E}">
        <p14:creationId xmlns:p14="http://schemas.microsoft.com/office/powerpoint/2010/main" val="315672859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692696"/>
            <a:ext cx="8229600" cy="1066800"/>
          </a:xfrm>
        </p:spPr>
        <p:txBody>
          <a:bodyPr/>
          <a:lstStyle/>
          <a:p>
            <a:r>
              <a:rPr lang="ru-RU" dirty="0" smtClean="0"/>
              <a:t>Практикум оценивания ПВ 40:</a:t>
            </a:r>
            <a:endParaRPr lang="ru-RU" dirty="0"/>
          </a:p>
        </p:txBody>
      </p:sp>
      <p:sp>
        <p:nvSpPr>
          <p:cNvPr id="3" name="Объект 2"/>
          <p:cNvSpPr>
            <a:spLocks noGrp="1"/>
          </p:cNvSpPr>
          <p:nvPr>
            <p:ph idx="1"/>
          </p:nvPr>
        </p:nvSpPr>
        <p:spPr>
          <a:xfrm>
            <a:off x="683568" y="1556792"/>
            <a:ext cx="8229600" cy="4325112"/>
          </a:xfrm>
        </p:spPr>
        <p:txBody>
          <a:bodyPr>
            <a:normAutofit/>
          </a:bodyPr>
          <a:lstStyle/>
          <a:p>
            <a:r>
              <a:rPr lang="en-US" dirty="0"/>
              <a:t>Comment on the following statement.</a:t>
            </a:r>
            <a:r>
              <a:rPr lang="ru-RU" dirty="0"/>
              <a:t/>
            </a:r>
            <a:br>
              <a:rPr lang="ru-RU" dirty="0"/>
            </a:br>
            <a:r>
              <a:rPr lang="en-US" sz="4000" i="1" dirty="0"/>
              <a:t>Internet is the greatest time-waster</a:t>
            </a:r>
            <a:r>
              <a:rPr lang="en-US" sz="4000" i="1" dirty="0" smtClean="0"/>
              <a:t>.</a:t>
            </a:r>
            <a:endParaRPr lang="ru-RU" sz="4000" i="1" dirty="0" smtClean="0"/>
          </a:p>
          <a:p>
            <a:r>
              <a:rPr lang="ru-RU" sz="4000" dirty="0"/>
              <a:t/>
            </a:r>
            <a:br>
              <a:rPr lang="ru-RU" sz="4000" dirty="0"/>
            </a:br>
            <a:r>
              <a:rPr lang="en-US" sz="4000" b="1" dirty="0"/>
              <a:t>What is your opinion? Do you agree with this statement? </a:t>
            </a:r>
            <a:endParaRPr lang="ru-RU" sz="4000" dirty="0"/>
          </a:p>
          <a:p>
            <a:endParaRPr lang="ru-RU" dirty="0"/>
          </a:p>
        </p:txBody>
      </p:sp>
    </p:spTree>
    <p:extLst>
      <p:ext uri="{BB962C8B-B14F-4D97-AF65-F5344CB8AC3E}">
        <p14:creationId xmlns:p14="http://schemas.microsoft.com/office/powerpoint/2010/main" val="316295586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1196752"/>
            <a:ext cx="8229600" cy="1066800"/>
          </a:xfrm>
        </p:spPr>
        <p:txBody>
          <a:bodyPr>
            <a:normAutofit fontScale="90000"/>
          </a:bodyPr>
          <a:lstStyle/>
          <a:p>
            <a:r>
              <a:rPr lang="ru-RU" dirty="0"/>
              <a:t/>
            </a:r>
            <a:br>
              <a:rPr lang="ru-RU" dirty="0"/>
            </a:br>
            <a:endParaRPr lang="ru-RU" dirty="0"/>
          </a:p>
        </p:txBody>
      </p:sp>
      <p:sp>
        <p:nvSpPr>
          <p:cNvPr id="3" name="Объект 2"/>
          <p:cNvSpPr>
            <a:spLocks noGrp="1"/>
          </p:cNvSpPr>
          <p:nvPr>
            <p:ph idx="1"/>
          </p:nvPr>
        </p:nvSpPr>
        <p:spPr>
          <a:xfrm>
            <a:off x="611560" y="1772816"/>
            <a:ext cx="8229600" cy="4325112"/>
          </a:xfrm>
        </p:spPr>
        <p:txBody>
          <a:bodyPr>
            <a:normAutofit fontScale="77500" lnSpcReduction="20000"/>
          </a:bodyPr>
          <a:lstStyle/>
          <a:p>
            <a:r>
              <a:rPr lang="en-US" sz="3600" dirty="0" smtClean="0"/>
              <a:t>Write </a:t>
            </a:r>
            <a:r>
              <a:rPr lang="en-US" sz="3600" b="1" dirty="0"/>
              <a:t>200–250 words</a:t>
            </a:r>
            <a:r>
              <a:rPr lang="en-US" sz="3600" dirty="0"/>
              <a:t>.	</a:t>
            </a:r>
            <a:endParaRPr lang="ru-RU" sz="3600" dirty="0"/>
          </a:p>
          <a:p>
            <a:r>
              <a:rPr lang="en-US" sz="3600" dirty="0"/>
              <a:t>Use the following plan:</a:t>
            </a:r>
            <a:endParaRPr lang="ru-RU" sz="3600" dirty="0"/>
          </a:p>
          <a:p>
            <a:r>
              <a:rPr lang="en-US" sz="3600" dirty="0"/>
              <a:t>– make an introduction (state the problem)</a:t>
            </a:r>
            <a:endParaRPr lang="ru-RU" sz="3600" dirty="0"/>
          </a:p>
          <a:p>
            <a:r>
              <a:rPr lang="en-US" sz="3600" dirty="0"/>
              <a:t>– express your personal opinion and give 2–3 reasons for your opinion</a:t>
            </a:r>
            <a:endParaRPr lang="ru-RU" sz="3600" dirty="0"/>
          </a:p>
          <a:p>
            <a:r>
              <a:rPr lang="en-US" sz="3600" dirty="0"/>
              <a:t>– express an opposing opinion and give 1–2 reasons for this opposing opinion</a:t>
            </a:r>
            <a:endParaRPr lang="ru-RU" sz="3600" dirty="0"/>
          </a:p>
          <a:p>
            <a:r>
              <a:rPr lang="en-US" sz="3600" dirty="0"/>
              <a:t>– explain why you don’t agree with the opposing opinion</a:t>
            </a:r>
            <a:endParaRPr lang="ru-RU" sz="3600" dirty="0"/>
          </a:p>
          <a:p>
            <a:r>
              <a:rPr lang="en-US" sz="3600" dirty="0"/>
              <a:t>– make a conclusion restating your </a:t>
            </a:r>
            <a:r>
              <a:rPr lang="en-US" sz="3600" dirty="0" smtClean="0"/>
              <a:t>position</a:t>
            </a:r>
            <a:r>
              <a:rPr lang="en-US" sz="3600" dirty="0"/>
              <a:t> </a:t>
            </a:r>
            <a:endParaRPr lang="ru-RU" sz="3600" dirty="0"/>
          </a:p>
        </p:txBody>
      </p:sp>
    </p:spTree>
    <p:extLst>
      <p:ext uri="{BB962C8B-B14F-4D97-AF65-F5344CB8AC3E}">
        <p14:creationId xmlns:p14="http://schemas.microsoft.com/office/powerpoint/2010/main" val="26489361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Объект 2"/>
          <p:cNvSpPr>
            <a:spLocks noGrp="1"/>
          </p:cNvSpPr>
          <p:nvPr>
            <p:ph idx="1"/>
          </p:nvPr>
        </p:nvSpPr>
        <p:spPr>
          <a:xfrm>
            <a:off x="611560" y="620688"/>
            <a:ext cx="8352928" cy="5976664"/>
          </a:xfrm>
        </p:spPr>
        <p:txBody>
          <a:bodyPr>
            <a:normAutofit fontScale="77500" lnSpcReduction="20000"/>
          </a:bodyPr>
          <a:lstStyle/>
          <a:p>
            <a:r>
              <a:rPr lang="en-US" dirty="0"/>
              <a:t>Nowadays it is a well known fact that people tend to waste almost all their time </a:t>
            </a:r>
            <a:r>
              <a:rPr lang="en-US" dirty="0" err="1"/>
              <a:t>serfing</a:t>
            </a:r>
            <a:r>
              <a:rPr lang="en-US" dirty="0"/>
              <a:t> the net. However, it is believed that Internet turns out to be the greatest source of information, which could be very useful for every PC user</a:t>
            </a:r>
            <a:r>
              <a:rPr lang="en-US" dirty="0" smtClean="0"/>
              <a:t>.</a:t>
            </a:r>
            <a:endParaRPr lang="ru-RU" dirty="0" smtClean="0"/>
          </a:p>
          <a:p>
            <a:endParaRPr lang="ru-RU" dirty="0"/>
          </a:p>
          <a:p>
            <a:r>
              <a:rPr lang="en-US" dirty="0"/>
              <a:t>As for me, I would not say that Internet is a time-waster. First of all, you are able to find there everything, what you are in need of. For example, in order to make report about history of Rome you do not have to go to library anymore, you can just visit WIKIPEDIA.COM to get the necessary information. Secondly, owing to Internet you can save a lot of time in case you want to travel somewhere. For instance, you just type any address and you will be given the quickest route as all traffic jams are taken in account. Moreover, it could save your time in many other ways such as going to travel agencies is no longer required to book a tour since you are able to do it online. In my opinion, Internet should be called time-saver, not a time-waster</a:t>
            </a:r>
            <a:r>
              <a:rPr lang="en-US" dirty="0" smtClean="0"/>
              <a:t>.</a:t>
            </a:r>
            <a:endParaRPr lang="ru-RU" dirty="0" smtClean="0"/>
          </a:p>
          <a:p>
            <a:endParaRPr lang="ru-RU" dirty="0"/>
          </a:p>
          <a:p>
            <a:endParaRPr lang="ru-RU" dirty="0"/>
          </a:p>
          <a:p>
            <a:endParaRPr lang="ru-RU" dirty="0"/>
          </a:p>
        </p:txBody>
      </p:sp>
    </p:spTree>
    <p:extLst>
      <p:ext uri="{BB962C8B-B14F-4D97-AF65-F5344CB8AC3E}">
        <p14:creationId xmlns:p14="http://schemas.microsoft.com/office/powerpoint/2010/main" val="337070242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404664"/>
            <a:ext cx="8229600" cy="1066800"/>
          </a:xfrm>
        </p:spPr>
        <p:txBody>
          <a:bodyPr/>
          <a:lstStyle/>
          <a:p>
            <a:endParaRPr lang="ru-RU" dirty="0"/>
          </a:p>
        </p:txBody>
      </p:sp>
      <p:pic>
        <p:nvPicPr>
          <p:cNvPr id="5123" name="Picture 3"/>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2968" y="548680"/>
            <a:ext cx="9036497" cy="38726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3243729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614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79512" y="523107"/>
            <a:ext cx="8964488" cy="60507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859734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a:t>Предварительный шаг. Подсчет количества слов в ответе участника экзамена</a:t>
            </a:r>
            <a:r>
              <a:rPr lang="ru-RU" dirty="0"/>
              <a:t/>
            </a:r>
            <a:br>
              <a:rPr lang="ru-RU" dirty="0"/>
            </a:br>
            <a:r>
              <a:rPr lang="ru-RU" b="1" dirty="0"/>
              <a:t> </a:t>
            </a:r>
            <a:r>
              <a:rPr lang="ru-RU" dirty="0"/>
              <a:t/>
            </a:r>
            <a:br>
              <a:rPr lang="ru-RU" dirty="0"/>
            </a:br>
            <a:endParaRPr lang="ru-RU" dirty="0"/>
          </a:p>
        </p:txBody>
      </p:sp>
      <p:sp>
        <p:nvSpPr>
          <p:cNvPr id="3" name="Объект 2"/>
          <p:cNvSpPr>
            <a:spLocks noGrp="1"/>
          </p:cNvSpPr>
          <p:nvPr>
            <p:ph idx="1"/>
          </p:nvPr>
        </p:nvSpPr>
        <p:spPr>
          <a:xfrm>
            <a:off x="467544" y="2249424"/>
            <a:ext cx="8219256" cy="3987888"/>
          </a:xfrm>
        </p:spPr>
        <p:txBody>
          <a:bodyPr>
            <a:normAutofit/>
          </a:bodyPr>
          <a:lstStyle/>
          <a:p>
            <a:r>
              <a:rPr lang="ru-RU" b="1" dirty="0" smtClean="0"/>
              <a:t>Ответ учащегося</a:t>
            </a:r>
            <a:endParaRPr lang="ru-RU" dirty="0"/>
          </a:p>
          <a:p>
            <a:r>
              <a:rPr lang="ru-RU" dirty="0"/>
              <a:t>В работе </a:t>
            </a:r>
            <a:r>
              <a:rPr lang="ru-RU" b="1" dirty="0"/>
              <a:t>304 слова</a:t>
            </a:r>
            <a:r>
              <a:rPr lang="ru-RU" dirty="0"/>
              <a:t>. </a:t>
            </a:r>
          </a:p>
          <a:p>
            <a:r>
              <a:rPr lang="ru-RU" dirty="0"/>
              <a:t>При проверке выполненного задания отсчитывается от начала работы 250 слов, и оценивается только эта часть работы. В этом случае оценивается только часть работы до слов …</a:t>
            </a:r>
            <a:r>
              <a:rPr lang="en-US" b="1" i="1" dirty="0"/>
              <a:t>as</a:t>
            </a:r>
            <a:r>
              <a:rPr lang="ru-RU" b="1" i="1" dirty="0"/>
              <a:t> </a:t>
            </a:r>
            <a:r>
              <a:rPr lang="ru-RU" b="1" i="1" dirty="0" err="1"/>
              <a:t>it</a:t>
            </a:r>
            <a:r>
              <a:rPr lang="ru-RU" b="1" i="1" dirty="0"/>
              <a:t> </a:t>
            </a:r>
            <a:r>
              <a:rPr lang="en-US" b="1" i="1" dirty="0"/>
              <a:t>could save us a lot of money </a:t>
            </a:r>
            <a:r>
              <a:rPr lang="ru-RU" dirty="0"/>
              <a:t>(вторая строка предпоследнего абзаца).</a:t>
            </a:r>
          </a:p>
        </p:txBody>
      </p:sp>
    </p:spTree>
    <p:extLst>
      <p:ext uri="{BB962C8B-B14F-4D97-AF65-F5344CB8AC3E}">
        <p14:creationId xmlns:p14="http://schemas.microsoft.com/office/powerpoint/2010/main" val="181609810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764704"/>
            <a:ext cx="8229600" cy="1066800"/>
          </a:xfrm>
        </p:spPr>
        <p:txBody>
          <a:bodyPr>
            <a:normAutofit fontScale="90000"/>
          </a:bodyPr>
          <a:lstStyle/>
          <a:p>
            <a:r>
              <a:rPr lang="ru-RU" b="1" dirty="0"/>
              <a:t>Аспект 1.</a:t>
            </a:r>
            <a:r>
              <a:rPr lang="ru-RU" dirty="0"/>
              <a:t> Вступление – постановка проблемы</a:t>
            </a:r>
            <a:br>
              <a:rPr lang="ru-RU" dirty="0"/>
            </a:br>
            <a:endParaRPr lang="ru-RU" dirty="0"/>
          </a:p>
        </p:txBody>
      </p:sp>
      <p:sp>
        <p:nvSpPr>
          <p:cNvPr id="3" name="Объект 2"/>
          <p:cNvSpPr>
            <a:spLocks noGrp="1"/>
          </p:cNvSpPr>
          <p:nvPr>
            <p:ph idx="1"/>
          </p:nvPr>
        </p:nvSpPr>
        <p:spPr>
          <a:xfrm>
            <a:off x="467544" y="1484784"/>
            <a:ext cx="8424936" cy="5112568"/>
          </a:xfrm>
        </p:spPr>
        <p:txBody>
          <a:bodyPr>
            <a:normAutofit/>
          </a:bodyPr>
          <a:lstStyle/>
          <a:p>
            <a:r>
              <a:rPr lang="en-US" dirty="0"/>
              <a:t>Nowadays it is a well known fact that people tend to waste almost all their time </a:t>
            </a:r>
            <a:r>
              <a:rPr lang="en-US" dirty="0" err="1"/>
              <a:t>serfing</a:t>
            </a:r>
            <a:r>
              <a:rPr lang="en-US" dirty="0"/>
              <a:t> the net. However, it is believed that Internet turns out to be the greatest source of information, which could be very useful for every PC user</a:t>
            </a:r>
            <a:r>
              <a:rPr lang="en-US" dirty="0" smtClean="0"/>
              <a:t>.</a:t>
            </a:r>
            <a:endParaRPr lang="ru-RU" dirty="0" smtClean="0"/>
          </a:p>
          <a:p>
            <a:endParaRPr lang="ru-RU" dirty="0"/>
          </a:p>
          <a:p>
            <a:endParaRPr lang="en-US" dirty="0"/>
          </a:p>
          <a:p>
            <a:r>
              <a:rPr lang="en-US" dirty="0"/>
              <a:t>(+) </a:t>
            </a:r>
            <a:r>
              <a:rPr lang="en-US" dirty="0" err="1"/>
              <a:t>Проблема</a:t>
            </a:r>
            <a:r>
              <a:rPr lang="en-US" dirty="0"/>
              <a:t> </a:t>
            </a:r>
            <a:r>
              <a:rPr lang="en-US" dirty="0" err="1"/>
              <a:t>сформулирована</a:t>
            </a:r>
            <a:r>
              <a:rPr lang="en-US" dirty="0"/>
              <a:t>, </a:t>
            </a:r>
            <a:r>
              <a:rPr lang="en-US" dirty="0" err="1"/>
              <a:t>показаны</a:t>
            </a:r>
            <a:r>
              <a:rPr lang="en-US" dirty="0"/>
              <a:t> </a:t>
            </a:r>
            <a:r>
              <a:rPr lang="en-US" dirty="0" err="1"/>
              <a:t>две</a:t>
            </a:r>
            <a:r>
              <a:rPr lang="en-US" dirty="0"/>
              <a:t> </a:t>
            </a:r>
            <a:r>
              <a:rPr lang="en-US" dirty="0" err="1"/>
              <a:t>точки</a:t>
            </a:r>
            <a:r>
              <a:rPr lang="en-US" dirty="0"/>
              <a:t> </a:t>
            </a:r>
            <a:r>
              <a:rPr lang="en-US" dirty="0" err="1"/>
              <a:t>зрения</a:t>
            </a:r>
            <a:r>
              <a:rPr lang="en-US" dirty="0"/>
              <a:t> </a:t>
            </a:r>
            <a:r>
              <a:rPr lang="en-US" dirty="0" err="1"/>
              <a:t>на</a:t>
            </a:r>
            <a:r>
              <a:rPr lang="en-US" dirty="0"/>
              <a:t> </a:t>
            </a:r>
            <a:r>
              <a:rPr lang="en-US" dirty="0" err="1"/>
              <a:t>Интернет</a:t>
            </a:r>
            <a:r>
              <a:rPr lang="en-US" dirty="0"/>
              <a:t>. </a:t>
            </a:r>
            <a:r>
              <a:rPr lang="en-US" dirty="0" err="1"/>
              <a:t>Аспект</a:t>
            </a:r>
            <a:r>
              <a:rPr lang="en-US" dirty="0"/>
              <a:t> </a:t>
            </a:r>
            <a:r>
              <a:rPr lang="en-US" dirty="0" err="1"/>
              <a:t>раскрыт</a:t>
            </a:r>
            <a:r>
              <a:rPr lang="en-US" dirty="0"/>
              <a:t> </a:t>
            </a:r>
            <a:r>
              <a:rPr lang="en-US" dirty="0" err="1"/>
              <a:t>полностью</a:t>
            </a:r>
            <a:r>
              <a:rPr lang="en-US" dirty="0"/>
              <a:t>.</a:t>
            </a:r>
          </a:p>
          <a:p>
            <a:endParaRPr lang="ru-RU" dirty="0"/>
          </a:p>
        </p:txBody>
      </p:sp>
    </p:spTree>
    <p:extLst>
      <p:ext uri="{BB962C8B-B14F-4D97-AF65-F5344CB8AC3E}">
        <p14:creationId xmlns:p14="http://schemas.microsoft.com/office/powerpoint/2010/main" val="295189222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692696"/>
            <a:ext cx="8229600" cy="1066800"/>
          </a:xfrm>
        </p:spPr>
        <p:txBody>
          <a:bodyPr>
            <a:normAutofit fontScale="90000"/>
          </a:bodyPr>
          <a:lstStyle/>
          <a:p>
            <a:r>
              <a:rPr lang="ru-RU" b="1" dirty="0"/>
              <a:t>Аспект 2. </a:t>
            </a:r>
            <a:r>
              <a:rPr lang="ru-RU" dirty="0"/>
              <a:t>Мнение автора с 2–3 аргументами</a:t>
            </a:r>
            <a:br>
              <a:rPr lang="ru-RU" dirty="0"/>
            </a:br>
            <a:endParaRPr lang="ru-RU" dirty="0"/>
          </a:p>
        </p:txBody>
      </p:sp>
      <p:sp>
        <p:nvSpPr>
          <p:cNvPr id="3" name="Объект 2"/>
          <p:cNvSpPr>
            <a:spLocks noGrp="1"/>
          </p:cNvSpPr>
          <p:nvPr>
            <p:ph idx="1"/>
          </p:nvPr>
        </p:nvSpPr>
        <p:spPr>
          <a:xfrm>
            <a:off x="467544" y="1628800"/>
            <a:ext cx="8352928" cy="4824536"/>
          </a:xfrm>
        </p:spPr>
        <p:txBody>
          <a:bodyPr>
            <a:normAutofit fontScale="85000" lnSpcReduction="10000"/>
          </a:bodyPr>
          <a:lstStyle/>
          <a:p>
            <a:r>
              <a:rPr lang="en-US" dirty="0"/>
              <a:t>As for me, I would not say that Internet is a time-waster. First of all, you are able to find there everything, what you are in need of. For example, in order to make report about history of Rome you do not have to go to library anymore, you can just visit WIKIPEDIA.COM to get the necessary information. Secondly, owing to Internet you can save a lot of time in case you want to travel somewhere. For instance, you just type any address and you will be given the quickest route as all traffic jams are taken in account. Moreover, it could save your time in many other ways such as going to travel agencies is no longer required to book a tour since you are able to do it online. In my opinion, Internet should be called time-saver, not a time-waster.</a:t>
            </a:r>
            <a:endParaRPr lang="ru-RU" dirty="0"/>
          </a:p>
        </p:txBody>
      </p:sp>
    </p:spTree>
    <p:extLst>
      <p:ext uri="{BB962C8B-B14F-4D97-AF65-F5344CB8AC3E}">
        <p14:creationId xmlns:p14="http://schemas.microsoft.com/office/powerpoint/2010/main" val="81607330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a:t>Оценивание ответа по критерию «Организация». Логичность </a:t>
            </a:r>
            <a:endParaRPr lang="ru-RU" dirty="0"/>
          </a:p>
        </p:txBody>
      </p:sp>
      <p:sp>
        <p:nvSpPr>
          <p:cNvPr id="3" name="Объект 2"/>
          <p:cNvSpPr>
            <a:spLocks noGrp="1"/>
          </p:cNvSpPr>
          <p:nvPr>
            <p:ph idx="1"/>
          </p:nvPr>
        </p:nvSpPr>
        <p:spPr/>
        <p:txBody>
          <a:bodyPr>
            <a:normAutofit fontScale="85000" lnSpcReduction="20000"/>
          </a:bodyPr>
          <a:lstStyle/>
          <a:p>
            <a:r>
              <a:rPr lang="en-US" dirty="0"/>
              <a:t>On the other hand, many people become addicted to Internet. It is a great disadvantage because everybody constantly keeps checking their Facebook profiles instead of speaking to each other face to face. </a:t>
            </a:r>
            <a:r>
              <a:rPr lang="en-US" b="1" dirty="0"/>
              <a:t>As a result, people are likely to lose their communicating skills.</a:t>
            </a:r>
            <a:endParaRPr lang="ru-RU" dirty="0"/>
          </a:p>
          <a:p>
            <a:r>
              <a:rPr lang="ru-RU" dirty="0"/>
              <a:t>Отсутствует логика в построении аргумента в защиту противоположной точки зрения – заявляя, что люди становятся зависимы от Интернета и много времени тратят в </a:t>
            </a:r>
            <a:r>
              <a:rPr lang="ru-RU" dirty="0" err="1"/>
              <a:t>соцсетях</a:t>
            </a:r>
            <a:r>
              <a:rPr lang="ru-RU" dirty="0"/>
              <a:t>, автор делает вывод не о том, люди тратят много времени впустую в Интернете, а о том, что люди теряют навыки человеческого общения, что нарушает логику построения аргументации. </a:t>
            </a:r>
            <a:endParaRPr lang="ru-RU" dirty="0"/>
          </a:p>
        </p:txBody>
      </p:sp>
    </p:spTree>
    <p:extLst>
      <p:ext uri="{BB962C8B-B14F-4D97-AF65-F5344CB8AC3E}">
        <p14:creationId xmlns:p14="http://schemas.microsoft.com/office/powerpoint/2010/main" val="367848705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764704"/>
            <a:ext cx="8229600" cy="1066800"/>
          </a:xfrm>
        </p:spPr>
        <p:txBody>
          <a:bodyPr>
            <a:normAutofit fontScale="90000"/>
          </a:bodyPr>
          <a:lstStyle/>
          <a:p>
            <a:r>
              <a:rPr lang="ru-RU" b="1" dirty="0"/>
              <a:t>Аспект 2. </a:t>
            </a:r>
            <a:r>
              <a:rPr lang="ru-RU" dirty="0"/>
              <a:t>Мнение автора с 2–3 аргументами</a:t>
            </a:r>
            <a:br>
              <a:rPr lang="ru-RU" dirty="0"/>
            </a:br>
            <a:endParaRPr lang="ru-RU" dirty="0"/>
          </a:p>
        </p:txBody>
      </p:sp>
      <p:sp>
        <p:nvSpPr>
          <p:cNvPr id="3" name="Объект 2"/>
          <p:cNvSpPr>
            <a:spLocks noGrp="1"/>
          </p:cNvSpPr>
          <p:nvPr>
            <p:ph idx="1"/>
          </p:nvPr>
        </p:nvSpPr>
        <p:spPr>
          <a:xfrm>
            <a:off x="467544" y="1628800"/>
            <a:ext cx="8208912" cy="4824536"/>
          </a:xfrm>
        </p:spPr>
        <p:txBody>
          <a:bodyPr>
            <a:normAutofit/>
          </a:bodyPr>
          <a:lstStyle/>
          <a:p>
            <a:r>
              <a:rPr lang="ru-RU" b="1" dirty="0"/>
              <a:t>(+) </a:t>
            </a:r>
            <a:r>
              <a:rPr lang="ru-RU" dirty="0"/>
              <a:t>Мнение автора выражено (Интернет не тратит впустую наше время, а экономит его), приведены три аргумента в защиту этого мнения (теперь (1) не обязательно ходить в библиотеку, чтобы найти необходимую информацию, (2) с помощью компьютера вы можете найти самый быстрый путь до пункта назначения, (3) забронировать тур можно онлайн, не выходя из дома). </a:t>
            </a:r>
            <a:r>
              <a:rPr lang="ru-RU" b="1" dirty="0"/>
              <a:t>Аспект раскрыт полностью.</a:t>
            </a:r>
            <a:endParaRPr lang="ru-RU" dirty="0"/>
          </a:p>
        </p:txBody>
      </p:sp>
    </p:spTree>
    <p:extLst>
      <p:ext uri="{BB962C8B-B14F-4D97-AF65-F5344CB8AC3E}">
        <p14:creationId xmlns:p14="http://schemas.microsoft.com/office/powerpoint/2010/main" val="103237419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a:t>Аспект 3. </a:t>
            </a:r>
            <a:r>
              <a:rPr lang="ru-RU" dirty="0"/>
              <a:t>Противоположная точка зрения с 1–2 аргументами</a:t>
            </a:r>
            <a:br>
              <a:rPr lang="ru-RU" dirty="0"/>
            </a:br>
            <a:endParaRPr lang="ru-RU" dirty="0"/>
          </a:p>
        </p:txBody>
      </p:sp>
      <p:sp>
        <p:nvSpPr>
          <p:cNvPr id="4" name="Объект 3"/>
          <p:cNvSpPr>
            <a:spLocks noGrp="1"/>
          </p:cNvSpPr>
          <p:nvPr>
            <p:ph idx="1"/>
          </p:nvPr>
        </p:nvSpPr>
        <p:spPr/>
        <p:txBody>
          <a:bodyPr/>
          <a:lstStyle/>
          <a:p>
            <a:r>
              <a:rPr lang="en-US" dirty="0"/>
              <a:t>On the other hand, many people become addicted to Internet. It is a great disadvantage because everybody constantly keeps checking their Facebook profiles instead of speaking to each other face to face. As a result, people are likely to lose their communicating skills.</a:t>
            </a:r>
            <a:endParaRPr lang="ru-RU" dirty="0"/>
          </a:p>
        </p:txBody>
      </p:sp>
    </p:spTree>
    <p:extLst>
      <p:ext uri="{BB962C8B-B14F-4D97-AF65-F5344CB8AC3E}">
        <p14:creationId xmlns:p14="http://schemas.microsoft.com/office/powerpoint/2010/main" val="105601170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a:t>Аспект 3. </a:t>
            </a:r>
            <a:r>
              <a:rPr lang="ru-RU" dirty="0"/>
              <a:t>Противоположная точка зрения с 1–2 аргументами</a:t>
            </a:r>
            <a:br>
              <a:rPr lang="ru-RU" dirty="0"/>
            </a:br>
            <a:endParaRPr lang="ru-RU" dirty="0"/>
          </a:p>
        </p:txBody>
      </p:sp>
      <p:sp>
        <p:nvSpPr>
          <p:cNvPr id="3" name="Объект 2"/>
          <p:cNvSpPr>
            <a:spLocks noGrp="1"/>
          </p:cNvSpPr>
          <p:nvPr>
            <p:ph idx="1"/>
          </p:nvPr>
        </p:nvSpPr>
        <p:spPr/>
        <p:txBody>
          <a:bodyPr/>
          <a:lstStyle/>
          <a:p>
            <a:r>
              <a:rPr lang="ru-RU" b="1" dirty="0"/>
              <a:t>(-) </a:t>
            </a:r>
            <a:r>
              <a:rPr lang="ru-RU" dirty="0"/>
              <a:t>Противоположная точка зрения не связана с темой времени и сводится к тому, что люди становятся зависимы от Интернета и теряют навыки человеческого общения. Противоположный аргумент не доказывает противоположную точку зрения, что благодаря Интернету мы тратим время впустую. </a:t>
            </a:r>
            <a:r>
              <a:rPr lang="ru-RU" b="1" dirty="0"/>
              <a:t>Аспект не раскрыт.</a:t>
            </a:r>
            <a:endParaRPr lang="ru-RU" dirty="0"/>
          </a:p>
        </p:txBody>
      </p:sp>
    </p:spTree>
    <p:extLst>
      <p:ext uri="{BB962C8B-B14F-4D97-AF65-F5344CB8AC3E}">
        <p14:creationId xmlns:p14="http://schemas.microsoft.com/office/powerpoint/2010/main" val="158696305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620688"/>
            <a:ext cx="8229600" cy="1066800"/>
          </a:xfrm>
        </p:spPr>
        <p:txBody>
          <a:bodyPr>
            <a:noAutofit/>
          </a:bodyPr>
          <a:lstStyle/>
          <a:p>
            <a:r>
              <a:rPr lang="ru-RU" sz="3200" b="1" dirty="0"/>
              <a:t>Аспект 4. Объяснения, почему автор не согласен с противоположной точкой зрения (контраргументы)</a:t>
            </a:r>
            <a:endParaRPr lang="ru-RU" sz="3200" dirty="0"/>
          </a:p>
        </p:txBody>
      </p:sp>
      <p:sp>
        <p:nvSpPr>
          <p:cNvPr id="3" name="Объект 2"/>
          <p:cNvSpPr>
            <a:spLocks noGrp="1"/>
          </p:cNvSpPr>
          <p:nvPr>
            <p:ph idx="1"/>
          </p:nvPr>
        </p:nvSpPr>
        <p:spPr>
          <a:xfrm>
            <a:off x="467544" y="1916832"/>
            <a:ext cx="8496944" cy="4824536"/>
          </a:xfrm>
        </p:spPr>
        <p:txBody>
          <a:bodyPr>
            <a:normAutofit fontScale="92500" lnSpcReduction="20000"/>
          </a:bodyPr>
          <a:lstStyle/>
          <a:p>
            <a:r>
              <a:rPr lang="en-US" dirty="0"/>
              <a:t>Nevertheless, as far as I am concerned, despite addiction, Internet still has more pros than contras, as it could save us a lot of money.</a:t>
            </a:r>
            <a:endParaRPr lang="ru-RU" dirty="0"/>
          </a:p>
          <a:p>
            <a:endParaRPr lang="ru-RU" dirty="0" smtClean="0"/>
          </a:p>
          <a:p>
            <a:r>
              <a:rPr lang="ru-RU" dirty="0"/>
              <a:t>Данная ошибка является очень распространенной. Контраргумент автора должен разбивать противоположный аргумент, при этом автор не должен подменять контраргумент новым – еще одним – аргументом в защиту своей точки зрения.</a:t>
            </a:r>
          </a:p>
          <a:p>
            <a:r>
              <a:rPr lang="ru-RU" b="1" dirty="0"/>
              <a:t>(-) </a:t>
            </a:r>
            <a:r>
              <a:rPr lang="ru-RU" dirty="0"/>
              <a:t>Вместо контраргумента (Интернет все-таки помогает людям экономить время) автор приводит новый аргумент, который уводит нас от темы эссе (Интернет экономит деньги). </a:t>
            </a:r>
            <a:r>
              <a:rPr lang="ru-RU" b="1" dirty="0"/>
              <a:t>Аспект не раскрыт.</a:t>
            </a:r>
            <a:endParaRPr lang="ru-RU" dirty="0"/>
          </a:p>
          <a:p>
            <a:endParaRPr lang="ru-RU" dirty="0"/>
          </a:p>
        </p:txBody>
      </p:sp>
    </p:spTree>
    <p:extLst>
      <p:ext uri="{BB962C8B-B14F-4D97-AF65-F5344CB8AC3E}">
        <p14:creationId xmlns:p14="http://schemas.microsoft.com/office/powerpoint/2010/main" val="353553176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764704"/>
            <a:ext cx="8229600" cy="1066800"/>
          </a:xfrm>
        </p:spPr>
        <p:txBody>
          <a:bodyPr>
            <a:normAutofit fontScale="90000"/>
          </a:bodyPr>
          <a:lstStyle/>
          <a:p>
            <a:r>
              <a:rPr lang="ru-RU" b="1" dirty="0"/>
              <a:t>Аспект 5</a:t>
            </a:r>
            <a:r>
              <a:rPr lang="ru-RU" dirty="0"/>
              <a:t>. Заключение с подтверждением позиции автора</a:t>
            </a:r>
            <a:br>
              <a:rPr lang="ru-RU" dirty="0"/>
            </a:br>
            <a:endParaRPr lang="ru-RU" dirty="0"/>
          </a:p>
        </p:txBody>
      </p:sp>
      <p:sp>
        <p:nvSpPr>
          <p:cNvPr id="3" name="Объект 2"/>
          <p:cNvSpPr>
            <a:spLocks noGrp="1"/>
          </p:cNvSpPr>
          <p:nvPr>
            <p:ph idx="1"/>
          </p:nvPr>
        </p:nvSpPr>
        <p:spPr>
          <a:xfrm>
            <a:off x="611560" y="1628800"/>
            <a:ext cx="8352928" cy="4968552"/>
          </a:xfrm>
        </p:spPr>
        <p:txBody>
          <a:bodyPr>
            <a:normAutofit/>
          </a:bodyPr>
          <a:lstStyle/>
          <a:p>
            <a:r>
              <a:rPr lang="ru-RU" i="1" dirty="0"/>
              <a:t>Заключения нет</a:t>
            </a:r>
            <a:r>
              <a:rPr lang="ru-RU" b="1" dirty="0"/>
              <a:t> (превышение объема)</a:t>
            </a:r>
            <a:endParaRPr lang="ru-RU" dirty="0"/>
          </a:p>
        </p:txBody>
      </p:sp>
    </p:spTree>
    <p:extLst>
      <p:ext uri="{BB962C8B-B14F-4D97-AF65-F5344CB8AC3E}">
        <p14:creationId xmlns:p14="http://schemas.microsoft.com/office/powerpoint/2010/main" val="189614417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692696"/>
            <a:ext cx="8229600" cy="1066800"/>
          </a:xfrm>
        </p:spPr>
        <p:txBody>
          <a:bodyPr>
            <a:normAutofit fontScale="90000"/>
          </a:bodyPr>
          <a:lstStyle/>
          <a:p>
            <a:r>
              <a:rPr lang="ru-RU" b="1" dirty="0"/>
              <a:t>Аспект 6. Стилевое оформление выбрано правильно: соблюдается нейтральный стиль </a:t>
            </a:r>
            <a:endParaRPr lang="ru-RU" dirty="0"/>
          </a:p>
        </p:txBody>
      </p:sp>
      <p:sp>
        <p:nvSpPr>
          <p:cNvPr id="3" name="Объект 2"/>
          <p:cNvSpPr>
            <a:spLocks noGrp="1"/>
          </p:cNvSpPr>
          <p:nvPr>
            <p:ph idx="1"/>
          </p:nvPr>
        </p:nvSpPr>
        <p:spPr/>
        <p:txBody>
          <a:bodyPr/>
          <a:lstStyle/>
          <a:p>
            <a:r>
              <a:rPr lang="ru-RU" dirty="0"/>
              <a:t>В работе соблюдается нейтральный стиль: не используются сокращения и разговорные выражения.</a:t>
            </a:r>
          </a:p>
          <a:p>
            <a:r>
              <a:rPr lang="ru-RU" b="1" dirty="0"/>
              <a:t>(+) Аспект раскрыт полностью.</a:t>
            </a:r>
            <a:endParaRPr lang="ru-RU" dirty="0"/>
          </a:p>
        </p:txBody>
      </p:sp>
    </p:spTree>
    <p:extLst>
      <p:ext uri="{BB962C8B-B14F-4D97-AF65-F5344CB8AC3E}">
        <p14:creationId xmlns:p14="http://schemas.microsoft.com/office/powerpoint/2010/main" val="213650952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764704"/>
            <a:ext cx="8229600" cy="1066800"/>
          </a:xfrm>
        </p:spPr>
        <p:txBody>
          <a:bodyPr>
            <a:normAutofit fontScale="90000"/>
          </a:bodyPr>
          <a:lstStyle/>
          <a:p>
            <a:pPr algn="ctr"/>
            <a:r>
              <a:rPr lang="ru-RU" dirty="0" smtClean="0"/>
              <a:t>1. Решение </a:t>
            </a:r>
            <a:r>
              <a:rPr lang="ru-RU" dirty="0"/>
              <a:t>коммуникативной задачи (Содержание)</a:t>
            </a:r>
            <a:endParaRPr lang="ru-RU" dirty="0"/>
          </a:p>
        </p:txBody>
      </p:sp>
      <p:sp>
        <p:nvSpPr>
          <p:cNvPr id="3" name="Объект 2"/>
          <p:cNvSpPr>
            <a:spLocks noGrp="1"/>
          </p:cNvSpPr>
          <p:nvPr>
            <p:ph idx="1"/>
          </p:nvPr>
        </p:nvSpPr>
        <p:spPr>
          <a:xfrm>
            <a:off x="467544" y="1628800"/>
            <a:ext cx="8229600" cy="4325112"/>
          </a:xfrm>
        </p:spPr>
        <p:txBody>
          <a:bodyPr/>
          <a:lstStyle/>
          <a:p>
            <a:r>
              <a:rPr lang="ru-RU" b="1" i="1" dirty="0"/>
              <a:t>ИТОГОВЫЙ БАЛЛ (макс. балл – 3)</a:t>
            </a:r>
            <a:endParaRPr lang="ru-RU" dirty="0"/>
          </a:p>
          <a:p>
            <a:r>
              <a:rPr lang="ru-RU" b="1" i="1" dirty="0"/>
              <a:t> </a:t>
            </a:r>
            <a:endParaRPr lang="ru-RU" dirty="0"/>
          </a:p>
          <a:p>
            <a:r>
              <a:rPr lang="ru-RU" b="1" dirty="0"/>
              <a:t>Ответ </a:t>
            </a:r>
            <a:r>
              <a:rPr lang="ru-RU" b="1" dirty="0" smtClean="0"/>
              <a:t>учащегося</a:t>
            </a:r>
            <a:endParaRPr lang="ru-RU" dirty="0"/>
          </a:p>
          <a:p>
            <a:r>
              <a:rPr lang="ru-RU" b="1" dirty="0"/>
              <a:t> </a:t>
            </a:r>
            <a:endParaRPr lang="ru-RU" dirty="0"/>
          </a:p>
          <a:p>
            <a:r>
              <a:rPr lang="ru-RU" dirty="0"/>
              <a:t>По данному критерию </a:t>
            </a:r>
            <a:r>
              <a:rPr lang="ru-RU" b="1" dirty="0"/>
              <a:t>три аспекта не раскрыты, три аспекта раскрыты полностью</a:t>
            </a:r>
            <a:r>
              <a:rPr lang="ru-RU" dirty="0"/>
              <a:t> – работа учащегося оценивается в </a:t>
            </a:r>
            <a:r>
              <a:rPr lang="ru-RU" b="1" u="sng" dirty="0"/>
              <a:t>1 балл</a:t>
            </a:r>
            <a:r>
              <a:rPr lang="ru-RU" dirty="0"/>
              <a:t>.</a:t>
            </a:r>
          </a:p>
          <a:p>
            <a:endParaRPr lang="ru-RU" dirty="0"/>
          </a:p>
        </p:txBody>
      </p:sp>
    </p:spTree>
    <p:extLst>
      <p:ext uri="{BB962C8B-B14F-4D97-AF65-F5344CB8AC3E}">
        <p14:creationId xmlns:p14="http://schemas.microsoft.com/office/powerpoint/2010/main" val="46824219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692696"/>
            <a:ext cx="8229600" cy="1066800"/>
          </a:xfrm>
        </p:spPr>
        <p:txBody>
          <a:bodyPr>
            <a:normAutofit fontScale="90000"/>
          </a:bodyPr>
          <a:lstStyle/>
          <a:p>
            <a:r>
              <a:rPr lang="ru-RU" b="1" dirty="0"/>
              <a:t>Оценивание ответа по критерию «Организация». Использование средств логической связи</a:t>
            </a:r>
            <a:endParaRPr lang="ru-RU" dirty="0"/>
          </a:p>
        </p:txBody>
      </p:sp>
      <p:sp>
        <p:nvSpPr>
          <p:cNvPr id="3" name="Объект 2"/>
          <p:cNvSpPr>
            <a:spLocks noGrp="1"/>
          </p:cNvSpPr>
          <p:nvPr>
            <p:ph idx="1"/>
          </p:nvPr>
        </p:nvSpPr>
        <p:spPr/>
        <p:txBody>
          <a:bodyPr/>
          <a:lstStyle/>
          <a:p>
            <a:r>
              <a:rPr lang="en-US" dirty="0"/>
              <a:t>However, as for me, first of all, for example, secondly, for instance, moreover, in my opinion, on the other hand, as a result, nevertheless, as far as I am concerned, despite, as</a:t>
            </a:r>
            <a:endParaRPr lang="ru-RU" dirty="0"/>
          </a:p>
          <a:p>
            <a:r>
              <a:rPr lang="ru-RU" dirty="0"/>
              <a:t>Использованы разнообразные слова-связки, ошибок в использовании логических средств связи нет.</a:t>
            </a:r>
            <a:endParaRPr lang="ru-RU" dirty="0"/>
          </a:p>
        </p:txBody>
      </p:sp>
    </p:spTree>
    <p:extLst>
      <p:ext uri="{BB962C8B-B14F-4D97-AF65-F5344CB8AC3E}">
        <p14:creationId xmlns:p14="http://schemas.microsoft.com/office/powerpoint/2010/main" val="7898033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a:t>Оценивание ответа по критерию «Организация». Деление на абзацы</a:t>
            </a:r>
            <a:endParaRPr lang="ru-RU" dirty="0"/>
          </a:p>
        </p:txBody>
      </p:sp>
      <p:sp>
        <p:nvSpPr>
          <p:cNvPr id="3" name="Объект 2"/>
          <p:cNvSpPr>
            <a:spLocks noGrp="1"/>
          </p:cNvSpPr>
          <p:nvPr>
            <p:ph idx="1"/>
          </p:nvPr>
        </p:nvSpPr>
        <p:spPr/>
        <p:txBody>
          <a:bodyPr>
            <a:normAutofit/>
          </a:bodyPr>
          <a:lstStyle/>
          <a:p>
            <a:r>
              <a:rPr lang="ru-RU" dirty="0" smtClean="0"/>
              <a:t>Текст </a:t>
            </a:r>
            <a:r>
              <a:rPr lang="ru-RU" dirty="0"/>
              <a:t>верно разделен на абзацы: вступление, выражение своей точки зрения и аргументы в ее защиту, выражение противоположной точки зрения и аргумент в ее защиту, контраргумент, последний абзац должен был бы быть заключением, но он не засчитывается из-за превышения количества слов.</a:t>
            </a:r>
          </a:p>
          <a:p>
            <a:endParaRPr lang="ru-RU" dirty="0"/>
          </a:p>
        </p:txBody>
      </p:sp>
    </p:spTree>
    <p:extLst>
      <p:ext uri="{BB962C8B-B14F-4D97-AF65-F5344CB8AC3E}">
        <p14:creationId xmlns:p14="http://schemas.microsoft.com/office/powerpoint/2010/main" val="218313556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692696"/>
            <a:ext cx="8229600" cy="1066800"/>
          </a:xfrm>
        </p:spPr>
        <p:txBody>
          <a:bodyPr>
            <a:normAutofit fontScale="90000"/>
          </a:bodyPr>
          <a:lstStyle/>
          <a:p>
            <a:r>
              <a:rPr lang="ru-RU" dirty="0" smtClean="0"/>
              <a:t>2. </a:t>
            </a:r>
            <a:r>
              <a:rPr lang="ru-RU" dirty="0"/>
              <a:t>Организация</a:t>
            </a:r>
            <a:br>
              <a:rPr lang="ru-RU" dirty="0"/>
            </a:br>
            <a:endParaRPr lang="ru-RU" dirty="0"/>
          </a:p>
        </p:txBody>
      </p:sp>
      <p:sp>
        <p:nvSpPr>
          <p:cNvPr id="3" name="Объект 2"/>
          <p:cNvSpPr>
            <a:spLocks noGrp="1"/>
          </p:cNvSpPr>
          <p:nvPr>
            <p:ph idx="1"/>
          </p:nvPr>
        </p:nvSpPr>
        <p:spPr>
          <a:xfrm>
            <a:off x="395536" y="1124744"/>
            <a:ext cx="8229600" cy="4325112"/>
          </a:xfrm>
        </p:spPr>
        <p:txBody>
          <a:bodyPr/>
          <a:lstStyle/>
          <a:p>
            <a:r>
              <a:rPr lang="ru-RU" b="1" i="1" dirty="0"/>
              <a:t>ИТОГОВЫЙ БАЛЛ (макс. балл – 3)</a:t>
            </a:r>
            <a:endParaRPr lang="ru-RU" dirty="0"/>
          </a:p>
          <a:p>
            <a:r>
              <a:rPr lang="ru-RU" b="1" i="1" dirty="0"/>
              <a:t> </a:t>
            </a:r>
            <a:endParaRPr lang="ru-RU" dirty="0"/>
          </a:p>
          <a:p>
            <a:r>
              <a:rPr lang="ru-RU" b="1" dirty="0"/>
              <a:t>Ответ учащегося №2</a:t>
            </a:r>
            <a:endParaRPr lang="ru-RU" dirty="0"/>
          </a:p>
          <a:p>
            <a:r>
              <a:rPr lang="ru-RU" b="1" dirty="0"/>
              <a:t> </a:t>
            </a:r>
            <a:endParaRPr lang="ru-RU" dirty="0"/>
          </a:p>
          <a:p>
            <a:r>
              <a:rPr lang="ru-RU" dirty="0"/>
              <a:t>По данному критерию </a:t>
            </a:r>
            <a:r>
              <a:rPr lang="ru-RU" b="1" dirty="0"/>
              <a:t>имеется</a:t>
            </a:r>
            <a:r>
              <a:rPr lang="ru-RU" dirty="0"/>
              <a:t> незначительное нарушение логики - отсутствует логика в построении аргумента в защиту противоположной точки зрения - работа оценивается в </a:t>
            </a:r>
            <a:r>
              <a:rPr lang="ru-RU" b="1" u="sng" dirty="0"/>
              <a:t>2 балла</a:t>
            </a:r>
            <a:r>
              <a:rPr lang="ru-RU" dirty="0"/>
              <a:t>.</a:t>
            </a:r>
          </a:p>
        </p:txBody>
      </p:sp>
    </p:spTree>
    <p:extLst>
      <p:ext uri="{BB962C8B-B14F-4D97-AF65-F5344CB8AC3E}">
        <p14:creationId xmlns:p14="http://schemas.microsoft.com/office/powerpoint/2010/main" val="102204612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620688"/>
            <a:ext cx="8229600" cy="1066800"/>
          </a:xfrm>
        </p:spPr>
        <p:txBody>
          <a:bodyPr>
            <a:normAutofit fontScale="90000"/>
          </a:bodyPr>
          <a:lstStyle/>
          <a:p>
            <a:r>
              <a:rPr lang="ru-RU" b="1" dirty="0" smtClean="0"/>
              <a:t>3. Лексика</a:t>
            </a:r>
            <a:r>
              <a:rPr lang="ru-RU" dirty="0"/>
              <a:t/>
            </a:r>
            <a:br>
              <a:rPr lang="ru-RU" dirty="0"/>
            </a:br>
            <a:endParaRPr lang="ru-RU" dirty="0"/>
          </a:p>
        </p:txBody>
      </p:sp>
      <p:sp>
        <p:nvSpPr>
          <p:cNvPr id="3" name="Объект 2"/>
          <p:cNvSpPr>
            <a:spLocks noGrp="1"/>
          </p:cNvSpPr>
          <p:nvPr>
            <p:ph idx="1"/>
          </p:nvPr>
        </p:nvSpPr>
        <p:spPr>
          <a:xfrm>
            <a:off x="539552" y="1124744"/>
            <a:ext cx="8280920" cy="5328592"/>
          </a:xfrm>
        </p:spPr>
        <p:txBody>
          <a:bodyPr>
            <a:normAutofit/>
          </a:bodyPr>
          <a:lstStyle/>
          <a:p>
            <a:pPr marL="109728" indent="0">
              <a:buNone/>
            </a:pPr>
            <a:r>
              <a:rPr lang="ru-RU" dirty="0" smtClean="0"/>
              <a:t>Неправильно </a:t>
            </a:r>
            <a:r>
              <a:rPr lang="ru-RU" dirty="0"/>
              <a:t>употреблена  идиома : </a:t>
            </a:r>
            <a:r>
              <a:rPr lang="en-US" i="1" dirty="0"/>
              <a:t>taken </a:t>
            </a:r>
            <a:r>
              <a:rPr lang="en-US" b="1" i="1" dirty="0"/>
              <a:t>in</a:t>
            </a:r>
            <a:r>
              <a:rPr lang="en-US" i="1" dirty="0"/>
              <a:t> account</a:t>
            </a:r>
            <a:r>
              <a:rPr lang="ru-RU" dirty="0"/>
              <a:t> (вместо </a:t>
            </a:r>
            <a:r>
              <a:rPr lang="en-US" i="1" dirty="0"/>
              <a:t>taken </a:t>
            </a:r>
            <a:r>
              <a:rPr lang="en-US" b="1" i="1" dirty="0"/>
              <a:t>into</a:t>
            </a:r>
            <a:r>
              <a:rPr lang="en-US" i="1" dirty="0"/>
              <a:t> account</a:t>
            </a:r>
            <a:r>
              <a:rPr lang="ru-RU" dirty="0"/>
              <a:t>) </a:t>
            </a:r>
          </a:p>
          <a:p>
            <a:r>
              <a:rPr lang="ru-RU" dirty="0"/>
              <a:t>В работе одна лексическая ошибка (неправильно употреблена идиома). Используемый словар­ный запас соответст­вует поставленной коммуникативной за­даче; практически нет нарушений в исполь­зовании лек­сики.</a:t>
            </a:r>
          </a:p>
          <a:p>
            <a:r>
              <a:rPr lang="ru-RU" b="1" i="1" dirty="0"/>
              <a:t>ИТОГОВЫЙ БАЛЛ (макс. балл – 3)</a:t>
            </a:r>
            <a:endParaRPr lang="ru-RU" dirty="0"/>
          </a:p>
          <a:p>
            <a:r>
              <a:rPr lang="ru-RU" b="1" dirty="0"/>
              <a:t>Ответ учащегося №2 – </a:t>
            </a:r>
            <a:r>
              <a:rPr lang="ru-RU" dirty="0"/>
              <a:t>работа оценивается в</a:t>
            </a:r>
            <a:r>
              <a:rPr lang="ru-RU" b="1" dirty="0"/>
              <a:t> 3 балла.</a:t>
            </a:r>
            <a:endParaRPr lang="ru-RU" dirty="0"/>
          </a:p>
          <a:p>
            <a:endParaRPr lang="ru-RU" dirty="0"/>
          </a:p>
        </p:txBody>
      </p:sp>
    </p:spTree>
    <p:extLst>
      <p:ext uri="{BB962C8B-B14F-4D97-AF65-F5344CB8AC3E}">
        <p14:creationId xmlns:p14="http://schemas.microsoft.com/office/powerpoint/2010/main" val="127256880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620688"/>
            <a:ext cx="8229600" cy="1066800"/>
          </a:xfrm>
        </p:spPr>
        <p:txBody>
          <a:bodyPr>
            <a:normAutofit fontScale="90000"/>
          </a:bodyPr>
          <a:lstStyle/>
          <a:p>
            <a:r>
              <a:rPr lang="ru-RU" b="1" dirty="0" smtClean="0"/>
              <a:t>4. Грамматика</a:t>
            </a:r>
            <a:r>
              <a:rPr lang="ru-RU" dirty="0"/>
              <a:t/>
            </a:r>
            <a:br>
              <a:rPr lang="ru-RU" dirty="0"/>
            </a:br>
            <a:endParaRPr lang="ru-RU" dirty="0"/>
          </a:p>
        </p:txBody>
      </p:sp>
      <p:sp>
        <p:nvSpPr>
          <p:cNvPr id="3" name="Объект 2"/>
          <p:cNvSpPr>
            <a:spLocks noGrp="1"/>
          </p:cNvSpPr>
          <p:nvPr>
            <p:ph idx="1"/>
          </p:nvPr>
        </p:nvSpPr>
        <p:spPr>
          <a:xfrm>
            <a:off x="539552" y="1124744"/>
            <a:ext cx="8352928" cy="5400600"/>
          </a:xfrm>
        </p:spPr>
        <p:txBody>
          <a:bodyPr>
            <a:normAutofit fontScale="85000" lnSpcReduction="20000"/>
          </a:bodyPr>
          <a:lstStyle/>
          <a:p>
            <a:r>
              <a:rPr lang="en-US" i="1" dirty="0" smtClean="0"/>
              <a:t>to </a:t>
            </a:r>
            <a:r>
              <a:rPr lang="en-US" i="1" dirty="0"/>
              <a:t>make report</a:t>
            </a:r>
            <a:r>
              <a:rPr lang="en-US" dirty="0"/>
              <a:t> (</a:t>
            </a:r>
            <a:r>
              <a:rPr lang="en-US" dirty="0" err="1"/>
              <a:t>вместо</a:t>
            </a:r>
            <a:r>
              <a:rPr lang="en-US" dirty="0"/>
              <a:t> </a:t>
            </a:r>
            <a:r>
              <a:rPr lang="en-US" i="1" dirty="0"/>
              <a:t>to make </a:t>
            </a:r>
            <a:r>
              <a:rPr lang="en-US" b="1" i="1" dirty="0"/>
              <a:t>a</a:t>
            </a:r>
            <a:r>
              <a:rPr lang="en-US" i="1" dirty="0"/>
              <a:t> report</a:t>
            </a:r>
            <a:r>
              <a:rPr lang="en-US" dirty="0"/>
              <a:t>), </a:t>
            </a:r>
            <a:r>
              <a:rPr lang="en-US" i="1" dirty="0"/>
              <a:t>about history of Rome</a:t>
            </a:r>
            <a:r>
              <a:rPr lang="en-US" dirty="0"/>
              <a:t> (</a:t>
            </a:r>
            <a:r>
              <a:rPr lang="en-US" dirty="0" err="1"/>
              <a:t>вместо</a:t>
            </a:r>
            <a:r>
              <a:rPr lang="en-US" dirty="0"/>
              <a:t> </a:t>
            </a:r>
            <a:r>
              <a:rPr lang="en-US" i="1" dirty="0"/>
              <a:t>about </a:t>
            </a:r>
            <a:r>
              <a:rPr lang="en-US" b="1" i="1" dirty="0"/>
              <a:t>the</a:t>
            </a:r>
            <a:r>
              <a:rPr lang="en-US" i="1" dirty="0"/>
              <a:t> history of Rome</a:t>
            </a:r>
            <a:r>
              <a:rPr lang="en-US" dirty="0"/>
              <a:t>), </a:t>
            </a:r>
            <a:r>
              <a:rPr lang="en-US" i="1" dirty="0"/>
              <a:t>to go to library</a:t>
            </a:r>
            <a:r>
              <a:rPr lang="en-US" dirty="0"/>
              <a:t> (</a:t>
            </a:r>
            <a:r>
              <a:rPr lang="en-US" dirty="0" err="1"/>
              <a:t>вместо</a:t>
            </a:r>
            <a:r>
              <a:rPr lang="en-US" dirty="0"/>
              <a:t> </a:t>
            </a:r>
            <a:r>
              <a:rPr lang="en-US" i="1" dirty="0"/>
              <a:t>to go to </a:t>
            </a:r>
            <a:r>
              <a:rPr lang="en-US" b="1" i="1" dirty="0"/>
              <a:t>the</a:t>
            </a:r>
            <a:r>
              <a:rPr lang="en-US" i="1" dirty="0"/>
              <a:t> library</a:t>
            </a:r>
            <a:r>
              <a:rPr lang="en-US" dirty="0"/>
              <a:t>), </a:t>
            </a:r>
            <a:r>
              <a:rPr lang="en-US" i="1" dirty="0"/>
              <a:t>it could save your time</a:t>
            </a:r>
            <a:r>
              <a:rPr lang="en-US" dirty="0"/>
              <a:t> (</a:t>
            </a:r>
            <a:r>
              <a:rPr lang="en-US" dirty="0" err="1"/>
              <a:t>вместо</a:t>
            </a:r>
            <a:r>
              <a:rPr lang="en-US" dirty="0"/>
              <a:t> </a:t>
            </a:r>
            <a:r>
              <a:rPr lang="en-US" i="1" dirty="0"/>
              <a:t>it </a:t>
            </a:r>
            <a:r>
              <a:rPr lang="en-US" b="1" i="1" dirty="0"/>
              <a:t>can</a:t>
            </a:r>
            <a:r>
              <a:rPr lang="en-US" i="1" dirty="0"/>
              <a:t> save your time</a:t>
            </a:r>
            <a:r>
              <a:rPr lang="en-US" dirty="0"/>
              <a:t>), </a:t>
            </a:r>
            <a:r>
              <a:rPr lang="en-US" i="1" dirty="0"/>
              <a:t>time-saver</a:t>
            </a:r>
            <a:r>
              <a:rPr lang="en-US" dirty="0"/>
              <a:t> (</a:t>
            </a:r>
            <a:r>
              <a:rPr lang="ru-RU" dirty="0"/>
              <a:t>вместо </a:t>
            </a:r>
            <a:r>
              <a:rPr lang="en-US" b="1" i="1" dirty="0"/>
              <a:t>a</a:t>
            </a:r>
            <a:r>
              <a:rPr lang="en-US" i="1" dirty="0"/>
              <a:t> time-saver</a:t>
            </a:r>
            <a:r>
              <a:rPr lang="en-US" dirty="0"/>
              <a:t>) </a:t>
            </a:r>
            <a:endParaRPr lang="ru-RU" dirty="0"/>
          </a:p>
          <a:p>
            <a:r>
              <a:rPr lang="ru-RU" dirty="0"/>
              <a:t>Засчитываем </a:t>
            </a:r>
            <a:r>
              <a:rPr lang="ru-RU" b="1" dirty="0"/>
              <a:t>три грамматические ошибки</a:t>
            </a:r>
            <a:r>
              <a:rPr lang="ru-RU" dirty="0"/>
              <a:t> (неправильное употребление неопределенного артикля – две однотипные ошибки считаем один раз; неправильное употребление определенного артикля - две однотипные ошибки считаем один раз; неправильное употребление модального глагола). То есть, имеется ряд грамма­тических ошибок, не затрудняющих пони­мания текста (не бо­лее четырёх).</a:t>
            </a:r>
          </a:p>
          <a:p>
            <a:r>
              <a:rPr lang="ru-RU" b="1" i="1" dirty="0"/>
              <a:t>ИТОГОВЫЙ БАЛЛ (макс. балл – 3)</a:t>
            </a:r>
            <a:endParaRPr lang="ru-RU" dirty="0"/>
          </a:p>
          <a:p>
            <a:r>
              <a:rPr lang="ru-RU" b="1" i="1" dirty="0"/>
              <a:t> </a:t>
            </a:r>
            <a:endParaRPr lang="ru-RU" dirty="0"/>
          </a:p>
          <a:p>
            <a:r>
              <a:rPr lang="ru-RU" b="1" dirty="0"/>
              <a:t>Ответ учащегося №2 – </a:t>
            </a:r>
            <a:r>
              <a:rPr lang="ru-RU" dirty="0"/>
              <a:t>работа оценивается в</a:t>
            </a:r>
            <a:r>
              <a:rPr lang="ru-RU" b="1" dirty="0"/>
              <a:t> 2 балла.</a:t>
            </a:r>
            <a:endParaRPr lang="ru-RU" dirty="0"/>
          </a:p>
        </p:txBody>
      </p:sp>
    </p:spTree>
    <p:extLst>
      <p:ext uri="{BB962C8B-B14F-4D97-AF65-F5344CB8AC3E}">
        <p14:creationId xmlns:p14="http://schemas.microsoft.com/office/powerpoint/2010/main" val="328707174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620688"/>
            <a:ext cx="8229600" cy="1066800"/>
          </a:xfrm>
        </p:spPr>
        <p:txBody>
          <a:bodyPr>
            <a:normAutofit fontScale="90000"/>
          </a:bodyPr>
          <a:lstStyle/>
          <a:p>
            <a:r>
              <a:rPr lang="ru-RU" b="1" dirty="0" smtClean="0"/>
              <a:t>5. Орфография </a:t>
            </a:r>
            <a:r>
              <a:rPr lang="ru-RU" b="1" dirty="0"/>
              <a:t>и пунктуация</a:t>
            </a:r>
            <a:r>
              <a:rPr lang="ru-RU" dirty="0"/>
              <a:t/>
            </a:r>
            <a:br>
              <a:rPr lang="ru-RU" dirty="0"/>
            </a:br>
            <a:endParaRPr lang="ru-RU" dirty="0"/>
          </a:p>
        </p:txBody>
      </p:sp>
      <p:sp>
        <p:nvSpPr>
          <p:cNvPr id="3" name="Объект 2"/>
          <p:cNvSpPr>
            <a:spLocks noGrp="1"/>
          </p:cNvSpPr>
          <p:nvPr>
            <p:ph idx="1"/>
          </p:nvPr>
        </p:nvSpPr>
        <p:spPr>
          <a:xfrm>
            <a:off x="539552" y="1124744"/>
            <a:ext cx="8424936" cy="5328592"/>
          </a:xfrm>
        </p:spPr>
        <p:txBody>
          <a:bodyPr>
            <a:normAutofit/>
          </a:bodyPr>
          <a:lstStyle/>
          <a:p>
            <a:r>
              <a:rPr lang="en-US" i="1" dirty="0" err="1"/>
              <a:t>somwhere</a:t>
            </a:r>
            <a:r>
              <a:rPr lang="ru-RU" dirty="0"/>
              <a:t> (вместо </a:t>
            </a:r>
            <a:r>
              <a:rPr lang="en-US" i="1" dirty="0"/>
              <a:t>som</a:t>
            </a:r>
            <a:r>
              <a:rPr lang="en-US" b="1" i="1" dirty="0"/>
              <a:t>e</a:t>
            </a:r>
            <a:r>
              <a:rPr lang="en-US" i="1" dirty="0"/>
              <a:t>where</a:t>
            </a:r>
            <a:r>
              <a:rPr lang="ru-RU" i="1" dirty="0"/>
              <a:t>)</a:t>
            </a:r>
            <a:r>
              <a:rPr lang="ru-RU" b="1" dirty="0"/>
              <a:t> </a:t>
            </a:r>
            <a:endParaRPr lang="ru-RU" dirty="0"/>
          </a:p>
          <a:p>
            <a:r>
              <a:rPr lang="ru-RU" dirty="0"/>
              <a:t>Имеется одна негрубая орфографическая ошибка, т.е. орфографические ошибки практически отсутствуют. Текст разделен на предложения с правильным пунктуационным оформлением (точка в конце предложений, запятая при однородных членах и вводных словах). </a:t>
            </a:r>
          </a:p>
          <a:p>
            <a:r>
              <a:rPr lang="ru-RU" b="1" i="1" dirty="0"/>
              <a:t>ИТОГОВЫЙ БАЛЛ (макс. балл – 2)	</a:t>
            </a:r>
            <a:endParaRPr lang="ru-RU" dirty="0"/>
          </a:p>
          <a:p>
            <a:r>
              <a:rPr lang="ru-RU" b="1" dirty="0"/>
              <a:t>Ответ учащегося №2 – </a:t>
            </a:r>
            <a:r>
              <a:rPr lang="ru-RU" dirty="0"/>
              <a:t>работа оценивается в</a:t>
            </a:r>
            <a:r>
              <a:rPr lang="ru-RU" b="1" dirty="0"/>
              <a:t> 2 балла.</a:t>
            </a:r>
            <a:endParaRPr lang="ru-RU" dirty="0"/>
          </a:p>
          <a:p>
            <a:endParaRPr lang="ru-RU" dirty="0"/>
          </a:p>
        </p:txBody>
      </p:sp>
    </p:spTree>
    <p:extLst>
      <p:ext uri="{BB962C8B-B14F-4D97-AF65-F5344CB8AC3E}">
        <p14:creationId xmlns:p14="http://schemas.microsoft.com/office/powerpoint/2010/main" val="185620787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980728"/>
            <a:ext cx="8229600" cy="1066800"/>
          </a:xfrm>
        </p:spPr>
        <p:txBody>
          <a:bodyPr>
            <a:normAutofit fontScale="90000"/>
          </a:bodyPr>
          <a:lstStyle/>
          <a:p>
            <a:r>
              <a:rPr lang="ru-RU" b="1" i="1" dirty="0"/>
              <a:t>ИТОГОВЫЙ БАЛЛ за всю работу (макс. балл – 14)</a:t>
            </a:r>
            <a:r>
              <a:rPr lang="ru-RU" dirty="0"/>
              <a:t/>
            </a:r>
            <a:br>
              <a:rPr lang="ru-RU" dirty="0"/>
            </a:br>
            <a:r>
              <a:rPr lang="ru-RU" b="1" i="1" dirty="0"/>
              <a:t> </a:t>
            </a:r>
            <a:r>
              <a:rPr lang="ru-RU" dirty="0"/>
              <a:t/>
            </a:r>
            <a:br>
              <a:rPr lang="ru-RU" dirty="0"/>
            </a:br>
            <a:endParaRPr lang="ru-RU" dirty="0"/>
          </a:p>
        </p:txBody>
      </p:sp>
      <p:sp>
        <p:nvSpPr>
          <p:cNvPr id="3" name="Объект 2"/>
          <p:cNvSpPr>
            <a:spLocks noGrp="1"/>
          </p:cNvSpPr>
          <p:nvPr>
            <p:ph idx="1"/>
          </p:nvPr>
        </p:nvSpPr>
        <p:spPr>
          <a:xfrm>
            <a:off x="467544" y="1556792"/>
            <a:ext cx="8229600" cy="4325112"/>
          </a:xfrm>
        </p:spPr>
        <p:txBody>
          <a:bodyPr>
            <a:normAutofit fontScale="85000" lnSpcReduction="10000"/>
          </a:bodyPr>
          <a:lstStyle/>
          <a:p>
            <a:r>
              <a:rPr lang="ru-RU" b="1" dirty="0" smtClean="0"/>
              <a:t>Ответ учащегося</a:t>
            </a:r>
            <a:endParaRPr lang="ru-RU" dirty="0"/>
          </a:p>
          <a:p>
            <a:r>
              <a:rPr lang="ru-RU" dirty="0"/>
              <a:t>Из-за превышения объема в работе не засчитывается заключение; при выражении противоположной точки зрения автор отходит от темы; контраргумент автора не связан с противоположной точкой зрения (три аспекта содержания не раскрыты); имеются нарушения логики при построении аргументации противоположной точки зрения; имеются 1 лексическая, 3 грамматические, 1 орфографическая ошибка.</a:t>
            </a:r>
          </a:p>
          <a:p>
            <a:r>
              <a:rPr lang="ru-RU" dirty="0"/>
              <a:t> </a:t>
            </a:r>
          </a:p>
          <a:p>
            <a:r>
              <a:rPr lang="ru-RU" dirty="0"/>
              <a:t>Работа учащегося оценивается в</a:t>
            </a:r>
            <a:r>
              <a:rPr lang="ru-RU" b="1" dirty="0"/>
              <a:t> 10 баллов.</a:t>
            </a:r>
            <a:endParaRPr lang="ru-RU" dirty="0"/>
          </a:p>
          <a:p>
            <a:endParaRPr lang="ru-RU" dirty="0"/>
          </a:p>
        </p:txBody>
      </p:sp>
    </p:spTree>
    <p:extLst>
      <p:ext uri="{BB962C8B-B14F-4D97-AF65-F5344CB8AC3E}">
        <p14:creationId xmlns:p14="http://schemas.microsoft.com/office/powerpoint/2010/main" val="350179883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b="1" dirty="0"/>
              <a:t>Особо важно в </a:t>
            </a:r>
            <a:r>
              <a:rPr lang="ru-RU" b="1" dirty="0" smtClean="0"/>
              <a:t>ПВ </a:t>
            </a:r>
            <a:r>
              <a:rPr lang="ru-RU" b="1" dirty="0"/>
              <a:t>с элементами рассуждения </a:t>
            </a:r>
            <a:r>
              <a:rPr lang="ru-RU" b="1" dirty="0" smtClean="0"/>
              <a:t>«</a:t>
            </a:r>
            <a:r>
              <a:rPr lang="ru-RU" b="1" dirty="0"/>
              <a:t>Ваше мнение»</a:t>
            </a:r>
            <a:r>
              <a:rPr lang="ru-RU" dirty="0"/>
              <a:t/>
            </a:r>
            <a:br>
              <a:rPr lang="ru-RU" dirty="0"/>
            </a:br>
            <a:endParaRPr lang="ru-RU" dirty="0"/>
          </a:p>
        </p:txBody>
      </p:sp>
      <p:sp>
        <p:nvSpPr>
          <p:cNvPr id="3" name="Объект 2"/>
          <p:cNvSpPr>
            <a:spLocks noGrp="1"/>
          </p:cNvSpPr>
          <p:nvPr>
            <p:ph idx="1"/>
          </p:nvPr>
        </p:nvSpPr>
        <p:spPr/>
        <p:txBody>
          <a:bodyPr>
            <a:normAutofit fontScale="85000" lnSpcReduction="20000"/>
          </a:bodyPr>
          <a:lstStyle/>
          <a:p>
            <a:pPr lvl="0"/>
            <a:r>
              <a:rPr lang="ru-RU" dirty="0" smtClean="0"/>
              <a:t>в </a:t>
            </a:r>
            <a:r>
              <a:rPr lang="ru-RU" dirty="0"/>
              <a:t>основной части сначала высказать свое мнение и аргументировать его, затем представить другую точку зрения и дать аргументацию, почему вы с ней не согласны; </a:t>
            </a:r>
          </a:p>
          <a:p>
            <a:pPr lvl="0"/>
            <a:r>
              <a:rPr lang="ru-RU" dirty="0"/>
              <a:t>приводя контраргументы, отстаивая свою точку зрения, желательно выражать свое мнение не теми же словами, что раньше, а использовать перифраз, синонимию;</a:t>
            </a:r>
          </a:p>
          <a:p>
            <a:pPr lvl="0"/>
            <a:r>
              <a:rPr lang="ru-RU" dirty="0"/>
              <a:t>в заключительном абзаце (заключении) еще раз указать на проблемный характер темы; показать, что, хотя у вас есть свое мнение, вы способны видеть и другие точки зрения; тем не менее, своя кажется вам более убедительной. </a:t>
            </a:r>
          </a:p>
          <a:p>
            <a:endParaRPr lang="ru-RU" dirty="0"/>
          </a:p>
        </p:txBody>
      </p:sp>
    </p:spTree>
    <p:extLst>
      <p:ext uri="{BB962C8B-B14F-4D97-AF65-F5344CB8AC3E}">
        <p14:creationId xmlns:p14="http://schemas.microsoft.com/office/powerpoint/2010/main" val="279988947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836712"/>
            <a:ext cx="8229600" cy="1066800"/>
          </a:xfrm>
        </p:spPr>
        <p:txBody>
          <a:bodyPr>
            <a:normAutofit fontScale="90000"/>
          </a:bodyPr>
          <a:lstStyle/>
          <a:p>
            <a:pPr algn="ctr"/>
            <a:r>
              <a:rPr lang="ru-RU" dirty="0"/>
              <a:t>Методическую помощь учителям и обучающимся при подготовке к ЕГЭ </a:t>
            </a:r>
            <a:r>
              <a:rPr lang="ru-RU" dirty="0" smtClean="0"/>
              <a:t>могут оказать </a:t>
            </a:r>
            <a:endParaRPr lang="ru-RU" dirty="0"/>
          </a:p>
        </p:txBody>
      </p:sp>
      <p:sp>
        <p:nvSpPr>
          <p:cNvPr id="3" name="Объект 2"/>
          <p:cNvSpPr>
            <a:spLocks noGrp="1"/>
          </p:cNvSpPr>
          <p:nvPr>
            <p:ph idx="1"/>
          </p:nvPr>
        </p:nvSpPr>
        <p:spPr/>
        <p:txBody>
          <a:bodyPr>
            <a:normAutofit lnSpcReduction="10000"/>
          </a:bodyPr>
          <a:lstStyle/>
          <a:p>
            <a:r>
              <a:rPr lang="ru-RU" dirty="0" smtClean="0"/>
              <a:t>материалы с сайта ФИПИ (www.fipi.ru):</a:t>
            </a:r>
          </a:p>
          <a:p>
            <a:r>
              <a:rPr lang="ru-RU" dirty="0" smtClean="0"/>
              <a:t> </a:t>
            </a:r>
            <a:r>
              <a:rPr lang="ru-RU" dirty="0"/>
              <a:t>документы, определяющие структуру и содержание КИМ ЕГЭ 2016 г.;</a:t>
            </a:r>
          </a:p>
          <a:p>
            <a:r>
              <a:rPr lang="ru-RU" dirty="0" smtClean="0"/>
              <a:t> </a:t>
            </a:r>
            <a:r>
              <a:rPr lang="ru-RU" dirty="0"/>
              <a:t>Открытый банк заданий ЕГЭ;</a:t>
            </a:r>
          </a:p>
          <a:p>
            <a:r>
              <a:rPr lang="ru-RU" dirty="0" smtClean="0"/>
              <a:t> </a:t>
            </a:r>
            <a:r>
              <a:rPr lang="ru-RU" dirty="0"/>
              <a:t>учебно-методические материалы для председателей и членов </a:t>
            </a:r>
            <a:r>
              <a:rPr lang="ru-RU" dirty="0" smtClean="0"/>
              <a:t>региональных предметных </a:t>
            </a:r>
            <a:r>
              <a:rPr lang="ru-RU" dirty="0"/>
              <a:t>комиссий по проверке выполнения заданий с развернутым </a:t>
            </a:r>
            <a:r>
              <a:rPr lang="ru-RU" dirty="0" smtClean="0"/>
              <a:t>ответом экзаменационных </a:t>
            </a:r>
            <a:r>
              <a:rPr lang="ru-RU" dirty="0"/>
              <a:t>работ ЕГЭ;</a:t>
            </a:r>
          </a:p>
          <a:p>
            <a:r>
              <a:rPr lang="ru-RU" dirty="0" smtClean="0"/>
              <a:t> </a:t>
            </a:r>
            <a:r>
              <a:rPr lang="ru-RU" dirty="0"/>
              <a:t>методические рекомендации прошлых лет.</a:t>
            </a:r>
            <a:endParaRPr lang="ru-RU" dirty="0"/>
          </a:p>
        </p:txBody>
      </p:sp>
    </p:spTree>
    <p:extLst>
      <p:ext uri="{BB962C8B-B14F-4D97-AF65-F5344CB8AC3E}">
        <p14:creationId xmlns:p14="http://schemas.microsoft.com/office/powerpoint/2010/main" val="407994094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548680"/>
            <a:ext cx="8229600" cy="1066800"/>
          </a:xfrm>
        </p:spPr>
        <p:txBody>
          <a:bodyPr/>
          <a:lstStyle/>
          <a:p>
            <a:r>
              <a:rPr lang="ru-RU" dirty="0" smtClean="0"/>
              <a:t>Литература :</a:t>
            </a:r>
            <a:endParaRPr lang="ru-RU" dirty="0"/>
          </a:p>
        </p:txBody>
      </p:sp>
      <p:sp>
        <p:nvSpPr>
          <p:cNvPr id="3" name="Объект 2"/>
          <p:cNvSpPr>
            <a:spLocks noGrp="1"/>
          </p:cNvSpPr>
          <p:nvPr>
            <p:ph idx="1"/>
          </p:nvPr>
        </p:nvSpPr>
        <p:spPr>
          <a:xfrm>
            <a:off x="179512" y="1340768"/>
            <a:ext cx="8229600" cy="4325112"/>
          </a:xfrm>
        </p:spPr>
        <p:txBody>
          <a:bodyPr>
            <a:normAutofit fontScale="77500" lnSpcReduction="20000"/>
          </a:bodyPr>
          <a:lstStyle/>
          <a:p>
            <a:r>
              <a:rPr lang="ru-RU" b="1" dirty="0"/>
              <a:t>Аналитические и методические материалы </a:t>
            </a:r>
          </a:p>
          <a:p>
            <a:r>
              <a:rPr lang="ru-RU" dirty="0"/>
              <a:t>Методические рекомендации для учителей, подготовленные на основе анализа типичных ошибок участников ЕГЭ 2015 </a:t>
            </a:r>
            <a:r>
              <a:rPr lang="ru-RU" dirty="0" smtClean="0"/>
              <a:t>года</a:t>
            </a:r>
          </a:p>
          <a:p>
            <a:endParaRPr lang="ru-RU" dirty="0"/>
          </a:p>
          <a:p>
            <a:r>
              <a:rPr lang="en-US" b="1" dirty="0"/>
              <a:t>http://fipi.ru/ege-i-gve-11/analiticheskie-i-metodicheskie-materialy</a:t>
            </a:r>
            <a:endParaRPr lang="ru-RU" b="1" dirty="0" smtClean="0"/>
          </a:p>
          <a:p>
            <a:endParaRPr lang="ru-RU" b="1" dirty="0"/>
          </a:p>
          <a:p>
            <a:r>
              <a:rPr lang="ru-RU" b="1" dirty="0" smtClean="0"/>
              <a:t>Для </a:t>
            </a:r>
            <a:r>
              <a:rPr lang="ru-RU" b="1" dirty="0"/>
              <a:t>предметных комиссий субъектов РФ </a:t>
            </a:r>
          </a:p>
          <a:p>
            <a:r>
              <a:rPr lang="ru-RU" dirty="0"/>
              <a:t>Методические материалы для председателей и членов РПК по проверке выполнения заданий с развернутым ответом экзаменационных работ ЕГЭ 2016</a:t>
            </a:r>
          </a:p>
          <a:p>
            <a:r>
              <a:rPr lang="ru-RU" b="1" dirty="0"/>
              <a:t> </a:t>
            </a:r>
            <a:r>
              <a:rPr lang="en-US" b="1" dirty="0"/>
              <a:t>http://</a:t>
            </a:r>
            <a:r>
              <a:rPr lang="en-US" b="1" dirty="0" smtClean="0"/>
              <a:t>fipi.ru/ege-i-gve-11/dlya-predmetnyh-komissiy-subektov-rf</a:t>
            </a:r>
            <a:endParaRPr lang="ru-RU" b="1" dirty="0" smtClean="0"/>
          </a:p>
          <a:p>
            <a:endParaRPr lang="ru-RU" dirty="0" smtClean="0"/>
          </a:p>
          <a:p>
            <a:endParaRPr lang="ru-RU" dirty="0"/>
          </a:p>
          <a:p>
            <a:endParaRPr lang="ru-RU" dirty="0"/>
          </a:p>
        </p:txBody>
      </p:sp>
    </p:spTree>
    <p:extLst>
      <p:ext uri="{BB962C8B-B14F-4D97-AF65-F5344CB8AC3E}">
        <p14:creationId xmlns:p14="http://schemas.microsoft.com/office/powerpoint/2010/main" val="116171617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Городская">
  <a:themeElements>
    <a:clrScheme name="Городская">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Городская">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Городская">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294</TotalTime>
  <Words>3731</Words>
  <Application>Microsoft Office PowerPoint</Application>
  <PresentationFormat>Экран (4:3)</PresentationFormat>
  <Paragraphs>265</Paragraphs>
  <Slides>65</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65</vt:i4>
      </vt:variant>
    </vt:vector>
  </HeadingPairs>
  <TitlesOfParts>
    <vt:vector size="66" baseType="lpstr">
      <vt:lpstr>Городская</vt:lpstr>
      <vt:lpstr>Система подготовки выпускников к выполнению письменного задания 40 с развернутым ответом ЕГЭ по английскому языку.  Практическое занятие по оцениванию письменного задания 40 с использованием критериев и дополнительных схем оценивания.  </vt:lpstr>
      <vt:lpstr>Презентация PowerPoint</vt:lpstr>
      <vt:lpstr>Что ожидается от учащегося? </vt:lpstr>
      <vt:lpstr>Особенности оценивания заданий  40 : </vt:lpstr>
      <vt:lpstr>Это задание высокого уровня сложности, </vt:lpstr>
      <vt:lpstr>Особенности оценивания заданий  40 :</vt:lpstr>
      <vt:lpstr>Особенности оценивания заданий  40 :</vt:lpstr>
      <vt:lpstr>Письменное высказывание с элементами рассуждения (40) оценивается по критериям:</vt:lpstr>
      <vt:lpstr>Оценивание задания 40: РКЗ- О баллов в тех случаях если:</vt:lpstr>
      <vt:lpstr>Оценивание задания 40: РКЗ- О баллов в тех случаях если:</vt:lpstr>
      <vt:lpstr>Оценивание задания 40: РКЗ- О баллов в тех случаях если:</vt:lpstr>
      <vt:lpstr>Оценивание задания 40: РКЗ- О баллов в тех случаях если:</vt:lpstr>
      <vt:lpstr>Презентация PowerPoint</vt:lpstr>
      <vt:lpstr>Если две или более работы имеют значительные текстуальные совпадения </vt:lpstr>
      <vt:lpstr>Оценивание задания 40: РКЗ- 3 балла в тех случаях если:</vt:lpstr>
      <vt:lpstr>Задание выполнено пол­ностью: содержание отражает все аспекты, указанные в задании:  </vt:lpstr>
      <vt:lpstr>Оценивание задания 40: РКЗ- 3 балла в тех случаях если:</vt:lpstr>
      <vt:lpstr>Оценивание задания 40: РКЗ- 2 балла в тех случаях если:</vt:lpstr>
      <vt:lpstr>Оценивание задания 40: РКЗ- 2 балла в тех случаях если: </vt:lpstr>
      <vt:lpstr>Оценивание задания 40: РКЗ- 1 балл в тех случаях если:</vt:lpstr>
      <vt:lpstr>Организация текста- 3 балла в тех случаях если: </vt:lpstr>
      <vt:lpstr>Организация текста- 2 балла в тех случаях если: </vt:lpstr>
      <vt:lpstr>Организация текста- 1 балл в тех случаях если: </vt:lpstr>
      <vt:lpstr>Организация текста- О баллов</vt:lpstr>
      <vt:lpstr>Презентация PowerPoint</vt:lpstr>
      <vt:lpstr>Лексика- 3 балла в тех случаях если:</vt:lpstr>
      <vt:lpstr>Лексика- 1 балл в тех случаях если:</vt:lpstr>
      <vt:lpstr>К лексическим ошибкам относим:</vt:lpstr>
      <vt:lpstr>Грамматика 3 балла в тех случаях если:</vt:lpstr>
      <vt:lpstr>Грамматика 1 балл в тех случаях если:</vt:lpstr>
      <vt:lpstr>Оценивание орфографии и пунктуации -О баллов</vt:lpstr>
      <vt:lpstr>ТИПИЧНЫЕ ОШИБКИ учащихся при выполнении задания 40</vt:lpstr>
      <vt:lpstr>Общие стратегии подготовки к письменному высказыванию с элементами рассуждения: :  </vt:lpstr>
      <vt:lpstr>Общие стратегии подготовки к письменному высказыванию с элементами рассуждения: :  </vt:lpstr>
      <vt:lpstr>Общие стратегии подготовки к письменному высказыванию с элементами рассуждения: :  </vt:lpstr>
      <vt:lpstr>Задания при подготовке к ПВ 40:</vt:lpstr>
      <vt:lpstr>ЗАДАНИЕ 2. </vt:lpstr>
      <vt:lpstr>ЗАДАНИЕ 3. Какие из нижеприведенных слов и выражений могут быть использованы (характерны) для введения, основной части, заключения письменного высказывания с элементами рассуждения? . </vt:lpstr>
      <vt:lpstr>ЗАДАНИЕ 4. Согласитесь либо не согласитесь со следующими высказываниями.</vt:lpstr>
      <vt:lpstr>Практикум оценивания ПВ 40:</vt:lpstr>
      <vt:lpstr> </vt:lpstr>
      <vt:lpstr>Презентация PowerPoint</vt:lpstr>
      <vt:lpstr>Презентация PowerPoint</vt:lpstr>
      <vt:lpstr>Презентация PowerPoint</vt:lpstr>
      <vt:lpstr>Предварительный шаг. Подсчет количества слов в ответе участника экзамена   </vt:lpstr>
      <vt:lpstr>Аспект 1. Вступление – постановка проблемы </vt:lpstr>
      <vt:lpstr>Аспект 2. Мнение автора с 2–3 аргументами </vt:lpstr>
      <vt:lpstr>Оценивание ответа по критерию «Организация». Логичность </vt:lpstr>
      <vt:lpstr>Аспект 2. Мнение автора с 2–3 аргументами </vt:lpstr>
      <vt:lpstr>Аспект 3. Противоположная точка зрения с 1–2 аргументами </vt:lpstr>
      <vt:lpstr>Аспект 3. Противоположная точка зрения с 1–2 аргументами </vt:lpstr>
      <vt:lpstr>Аспект 4. Объяснения, почему автор не согласен с противоположной точкой зрения (контраргументы)</vt:lpstr>
      <vt:lpstr>Аспект 5. Заключение с подтверждением позиции автора </vt:lpstr>
      <vt:lpstr>Аспект 6. Стилевое оформление выбрано правильно: соблюдается нейтральный стиль </vt:lpstr>
      <vt:lpstr>1. Решение коммуникативной задачи (Содержание)</vt:lpstr>
      <vt:lpstr>Оценивание ответа по критерию «Организация». Использование средств логической связи</vt:lpstr>
      <vt:lpstr>Оценивание ответа по критерию «Организация». Деление на абзацы</vt:lpstr>
      <vt:lpstr>2. Организация </vt:lpstr>
      <vt:lpstr>3. Лексика </vt:lpstr>
      <vt:lpstr>4. Грамматика </vt:lpstr>
      <vt:lpstr>5. Орфография и пунктуация </vt:lpstr>
      <vt:lpstr>ИТОГОВЫЙ БАЛЛ за всю работу (макс. балл – 14)   </vt:lpstr>
      <vt:lpstr>Особо важно в ПВ с элементами рассуждения «Ваше мнение» </vt:lpstr>
      <vt:lpstr>Методическую помощь учителям и обучающимся при подготовке к ЕГЭ могут оказать </vt:lpstr>
      <vt:lpstr>Литература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Система подготовки выпускников к выполнению письменного задания 40 с развернутым ответом ЕГЭ по английскому языку.</dc:title>
  <dc:creator>Виктория</dc:creator>
  <cp:lastModifiedBy>Виктория</cp:lastModifiedBy>
  <cp:revision>22</cp:revision>
  <dcterms:created xsi:type="dcterms:W3CDTF">2016-03-30T14:59:22Z</dcterms:created>
  <dcterms:modified xsi:type="dcterms:W3CDTF">2016-03-30T19:54:18Z</dcterms:modified>
</cp:coreProperties>
</file>